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467" r:id="rId5"/>
    <p:sldId id="635" r:id="rId6"/>
    <p:sldId id="470" r:id="rId7"/>
    <p:sldId id="641" r:id="rId8"/>
    <p:sldId id="261" r:id="rId9"/>
    <p:sldId id="260" r:id="rId10"/>
    <p:sldId id="614" r:id="rId11"/>
    <p:sldId id="638" r:id="rId12"/>
    <p:sldId id="615" r:id="rId13"/>
    <p:sldId id="616" r:id="rId14"/>
    <p:sldId id="617" r:id="rId15"/>
    <p:sldId id="618" r:id="rId16"/>
    <p:sldId id="621" r:id="rId17"/>
    <p:sldId id="620" r:id="rId18"/>
    <p:sldId id="619" r:id="rId19"/>
    <p:sldId id="627" r:id="rId20"/>
    <p:sldId id="626" r:id="rId21"/>
    <p:sldId id="625" r:id="rId22"/>
    <p:sldId id="624" r:id="rId23"/>
    <p:sldId id="623" r:id="rId24"/>
    <p:sldId id="622" r:id="rId25"/>
    <p:sldId id="628" r:id="rId26"/>
    <p:sldId id="631" r:id="rId27"/>
    <p:sldId id="630" r:id="rId28"/>
    <p:sldId id="632" r:id="rId29"/>
    <p:sldId id="64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4BC846-F896-106B-6F96-A77868099B6F}" name="Tiffani Apps" initials="TA" userId="S::tiffani@uow.edu.au::5e1b587d-96d8-42e8-8186-5f744c6c563d" providerId="AD"/>
  <p188:author id="{1D05894B-938E-5E1A-185B-7C1CBD245E1C}" name="Fi Morrison" initials="FM" userId="74b7e60773b85a62" providerId="Windows Live"/>
  <p188:author id="{BBDC647B-8DB7-B8CD-E402-E5B65BFCDCC8}" name="Jane Flack" initials="" userId="S::jflack@uow.edu.au::95c9e6a5-6b24-4015-af2a-a2f0b87e9a38" providerId="AD"/>
  <p188:author id="{CCBE398A-90D6-B0A0-1EE9-0AF837BAB428}" name="Fiona  Morrison" initials="FM" userId="S::fmorrison@uow.edu.au::5363f198-0a9c-4fa1-af97-fe5f996e93c8" providerId="AD"/>
  <p188:author id="{E31586FD-9011-8B88-BA59-A14C5A19B58C}" name="Rebecca Ng" initials="RN" userId="S::nrebecca@uow.edu.au::a3394a19-74c9-4c63-a626-543d649ef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C4B4"/>
    <a:srgbClr val="96DCF8"/>
    <a:srgbClr val="B5E9FF"/>
    <a:srgbClr val="E03E52"/>
    <a:srgbClr val="00567D"/>
    <a:srgbClr val="F0EA9B"/>
    <a:srgbClr val="00A9CE"/>
    <a:srgbClr val="A2D9E7"/>
    <a:srgbClr val="00A9C3"/>
    <a:srgbClr val="369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A2DC1-3783-F807-7359-0EB8295C4FC6}" v="7" dt="2026-04-09T05:35:34.690"/>
    <p1510:client id="{6A70702D-4E72-D791-24ED-78C849EB08FC}" v="1" dt="2026-04-09T02:11:58.032"/>
    <p1510:client id="{938A460C-7BF5-2AA2-096C-E3E261D5D321}" v="2" dt="2026-04-09T05:36:13.168"/>
    <p1510:client id="{A6B01079-F7D5-8968-E9BD-BC659F0A6B65}" v="18" dt="2026-04-08T21:01:29.698"/>
    <p1510:client id="{D01944B3-85D1-0F80-0F1A-0BF8DD9F7C04}" v="11" dt="2026-04-08T21:03:42.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5"/>
    <p:restoredTop sz="91831"/>
  </p:normalViewPr>
  <p:slideViewPr>
    <p:cSldViewPr snapToGrid="0">
      <p:cViewPr varScale="1">
        <p:scale>
          <a:sx n="86" d="100"/>
          <a:sy n="86" d="100"/>
        </p:scale>
        <p:origin x="24" y="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03:50:07.102"/>
    </inkml:context>
    <inkml:brush xml:id="br0">
      <inkml:brushProperty name="width" value="0.2" units="cm"/>
      <inkml:brushProperty name="height" value="0.2" units="cm"/>
      <inkml:brushProperty name="color" value="#FFFFFF"/>
    </inkml:brush>
  </inkml:definitions>
  <inkml:trace contextRef="#ctx0" brushRef="#br0">1 18 24575,'2'0'0,"0"1"0,-1-1 0,2 1 0,-2-1 0,1 1 0,2 1 0,6 2 0,16 2 0,0-2 0,46 0 0,-53-4 0,413 2-1583,-248-3 821,83 1-221,109 0 0,135 0 0,138-1 0,125 1 0,91 0 0,2518 0-2949,-2800 0 2949,-140 0 0,-124 0 0,-100 0 328,-75-2 1165,8-11 734,-106 5-118,23-3 1833,-54 10-1210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ABB41-0BBC-48E0-BEB6-B234318FDCAE}" type="datetimeFigureOut">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20D1D-DBE7-4585-9630-DD294D70DCF6}" type="slidenum">
              <a:t>‹#›</a:t>
            </a:fld>
            <a:endParaRPr lang="en-US"/>
          </a:p>
        </p:txBody>
      </p:sp>
    </p:spTree>
    <p:extLst>
      <p:ext uri="{BB962C8B-B14F-4D97-AF65-F5344CB8AC3E}">
        <p14:creationId xmlns:p14="http://schemas.microsoft.com/office/powerpoint/2010/main" val="377730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B320D1D-DBE7-4585-9630-DD294D70DCF6}" type="slidenum">
              <a:rPr lang="en-US"/>
              <a:t>1</a:t>
            </a:fld>
            <a:endParaRPr lang="en-US"/>
          </a:p>
        </p:txBody>
      </p:sp>
    </p:spTree>
    <p:extLst>
      <p:ext uri="{BB962C8B-B14F-4D97-AF65-F5344CB8AC3E}">
        <p14:creationId xmlns:p14="http://schemas.microsoft.com/office/powerpoint/2010/main" val="95991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E0948-1C12-8ECF-C6F2-8A45B244A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2BEAA-AF0C-21BA-E784-F8EDFE65E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2FBDB-C9FE-9DAF-C1F5-5F6A102B65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4C6126-4931-7F77-32B5-0D93CB2A1D68}"/>
              </a:ext>
            </a:extLst>
          </p:cNvPr>
          <p:cNvSpPr>
            <a:spLocks noGrp="1"/>
          </p:cNvSpPr>
          <p:nvPr>
            <p:ph type="sldNum" sz="quarter" idx="5"/>
          </p:nvPr>
        </p:nvSpPr>
        <p:spPr/>
        <p:txBody>
          <a:bodyPr/>
          <a:lstStyle/>
          <a:p>
            <a:fld id="{CB320D1D-DBE7-4585-9630-DD294D70DCF6}" type="slidenum">
              <a:rPr lang="en-AU" smtClean="0"/>
              <a:t>26</a:t>
            </a:fld>
            <a:endParaRPr lang="en-AU"/>
          </a:p>
        </p:txBody>
      </p:sp>
    </p:spTree>
    <p:extLst>
      <p:ext uri="{BB962C8B-B14F-4D97-AF65-F5344CB8AC3E}">
        <p14:creationId xmlns:p14="http://schemas.microsoft.com/office/powerpoint/2010/main" val="21648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7FA6-F270-5CBF-AFA5-4F66DBDC0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EE0A2-5AFA-738E-54F2-D9A019E00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34914-1301-E720-C79A-D7B7C39CF15D}"/>
              </a:ext>
            </a:extLst>
          </p:cNvPr>
          <p:cNvSpPr>
            <a:spLocks noGrp="1"/>
          </p:cNvSpPr>
          <p:nvPr>
            <p:ph type="body" idx="1"/>
          </p:nvPr>
        </p:nvSpPr>
        <p:spPr/>
        <p:txBody>
          <a:bodyPr/>
          <a:lstStyle/>
          <a:p>
            <a:endParaRPr lang="en-US" dirty="0">
              <a:solidFill>
                <a:srgbClr val="444444"/>
              </a:solidFill>
            </a:endParaRPr>
          </a:p>
        </p:txBody>
      </p:sp>
      <p:sp>
        <p:nvSpPr>
          <p:cNvPr id="4" name="Slide Number Placeholder 3">
            <a:extLst>
              <a:ext uri="{FF2B5EF4-FFF2-40B4-BE49-F238E27FC236}">
                <a16:creationId xmlns:a16="http://schemas.microsoft.com/office/drawing/2014/main" id="{03E34D1E-7103-984D-D81E-CDAD211454E7}"/>
              </a:ext>
            </a:extLst>
          </p:cNvPr>
          <p:cNvSpPr>
            <a:spLocks noGrp="1"/>
          </p:cNvSpPr>
          <p:nvPr>
            <p:ph type="sldNum" sz="quarter" idx="5"/>
          </p:nvPr>
        </p:nvSpPr>
        <p:spPr/>
        <p:txBody>
          <a:bodyPr/>
          <a:lstStyle/>
          <a:p>
            <a:fld id="{CB320D1D-DBE7-4585-9630-DD294D70DCF6}" type="slidenum">
              <a:rPr lang="en-US"/>
              <a:t>2</a:t>
            </a:fld>
            <a:endParaRPr lang="en-US"/>
          </a:p>
        </p:txBody>
      </p:sp>
    </p:spTree>
    <p:extLst>
      <p:ext uri="{BB962C8B-B14F-4D97-AF65-F5344CB8AC3E}">
        <p14:creationId xmlns:p14="http://schemas.microsoft.com/office/powerpoint/2010/main" val="749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DB62E-6F38-EC80-2756-0D9897C01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3948E-8240-0371-9167-2E5C51FA9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EE84D-813E-D10B-3974-0FFAA6BE8B2D}"/>
              </a:ext>
            </a:extLst>
          </p:cNvPr>
          <p:cNvSpPr>
            <a:spLocks noGrp="1"/>
          </p:cNvSpPr>
          <p:nvPr>
            <p:ph type="body" idx="1"/>
          </p:nvPr>
        </p:nvSpPr>
        <p:spPr/>
        <p:txBody>
          <a:bodyPr/>
          <a:lstStyle/>
          <a:p>
            <a:endParaRPr lang="en-US" dirty="0">
              <a:solidFill>
                <a:srgbClr val="444444"/>
              </a:solidFill>
            </a:endParaRPr>
          </a:p>
          <a:p>
            <a:endParaRPr lang="en-US" dirty="0">
              <a:solidFill>
                <a:srgbClr val="444444"/>
              </a:solidFill>
            </a:endParaRPr>
          </a:p>
          <a:p>
            <a:endParaRPr lang="en-US" dirty="0">
              <a:solidFill>
                <a:srgbClr val="444444"/>
              </a:solidFill>
            </a:endParaRPr>
          </a:p>
          <a:p>
            <a:pPr>
              <a:lnSpc>
                <a:spcPct val="90000"/>
              </a:lnSpc>
              <a:spcBef>
                <a:spcPts val="1000"/>
              </a:spcBef>
            </a:pPr>
            <a:endParaRPr lang="en-GB" dirty="0">
              <a:ea typeface="Calibri"/>
              <a:cs typeface="Calibri"/>
            </a:endParaRPr>
          </a:p>
        </p:txBody>
      </p:sp>
      <p:sp>
        <p:nvSpPr>
          <p:cNvPr id="4" name="Slide Number Placeholder 3">
            <a:extLst>
              <a:ext uri="{FF2B5EF4-FFF2-40B4-BE49-F238E27FC236}">
                <a16:creationId xmlns:a16="http://schemas.microsoft.com/office/drawing/2014/main" id="{D52729BC-68A7-394F-EB22-781EFC98C967}"/>
              </a:ext>
            </a:extLst>
          </p:cNvPr>
          <p:cNvSpPr>
            <a:spLocks noGrp="1"/>
          </p:cNvSpPr>
          <p:nvPr>
            <p:ph type="sldNum" sz="quarter" idx="5"/>
          </p:nvPr>
        </p:nvSpPr>
        <p:spPr/>
        <p:txBody>
          <a:bodyPr/>
          <a:lstStyle/>
          <a:p>
            <a:fld id="{CB320D1D-DBE7-4585-9630-DD294D70DCF6}" type="slidenum">
              <a:t>3</a:t>
            </a:fld>
            <a:endParaRPr lang="en-US"/>
          </a:p>
        </p:txBody>
      </p:sp>
    </p:spTree>
    <p:extLst>
      <p:ext uri="{BB962C8B-B14F-4D97-AF65-F5344CB8AC3E}">
        <p14:creationId xmlns:p14="http://schemas.microsoft.com/office/powerpoint/2010/main" val="352413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7AC7A-405C-70F1-3AA8-A704B3E97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B031F-7F5D-8884-FEE2-2C17ED3E7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DD628-1536-FEB0-CEE7-FBDF5E895B42}"/>
              </a:ext>
            </a:extLst>
          </p:cNvPr>
          <p:cNvSpPr>
            <a:spLocks noGrp="1"/>
          </p:cNvSpPr>
          <p:nvPr>
            <p:ph type="body" idx="1"/>
          </p:nvPr>
        </p:nvSpPr>
        <p:spPr/>
        <p:txBody>
          <a:bodyPr/>
          <a:lstStyle/>
          <a:p>
            <a:endParaRPr lang="en-US" b="1" dirty="0">
              <a:solidFill>
                <a:srgbClr val="FF0000"/>
              </a:solidFill>
              <a:ea typeface="Calibri"/>
              <a:cs typeface="Calibri"/>
            </a:endParaRPr>
          </a:p>
        </p:txBody>
      </p:sp>
      <p:sp>
        <p:nvSpPr>
          <p:cNvPr id="4" name="Slide Number Placeholder 3">
            <a:extLst>
              <a:ext uri="{FF2B5EF4-FFF2-40B4-BE49-F238E27FC236}">
                <a16:creationId xmlns:a16="http://schemas.microsoft.com/office/drawing/2014/main" id="{8B2F4CC3-865E-7A71-39D5-4BA2EBBEDE3D}"/>
              </a:ext>
            </a:extLst>
          </p:cNvPr>
          <p:cNvSpPr>
            <a:spLocks noGrp="1"/>
          </p:cNvSpPr>
          <p:nvPr>
            <p:ph type="sldNum" sz="quarter" idx="5"/>
          </p:nvPr>
        </p:nvSpPr>
        <p:spPr/>
        <p:txBody>
          <a:bodyPr/>
          <a:lstStyle/>
          <a:p>
            <a:fld id="{CB320D1D-DBE7-4585-9630-DD294D70DCF6}" type="slidenum">
              <a:rPr lang="en-US"/>
              <a:t>4</a:t>
            </a:fld>
            <a:endParaRPr lang="en-US"/>
          </a:p>
        </p:txBody>
      </p:sp>
    </p:spTree>
    <p:extLst>
      <p:ext uri="{BB962C8B-B14F-4D97-AF65-F5344CB8AC3E}">
        <p14:creationId xmlns:p14="http://schemas.microsoft.com/office/powerpoint/2010/main" val="167950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B320D1D-DBE7-4585-9630-DD294D70DCF6}" type="slidenum">
              <a:rPr lang="en-US"/>
              <a:t>5</a:t>
            </a:fld>
            <a:endParaRPr lang="en-US"/>
          </a:p>
        </p:txBody>
      </p:sp>
    </p:spTree>
    <p:extLst>
      <p:ext uri="{BB962C8B-B14F-4D97-AF65-F5344CB8AC3E}">
        <p14:creationId xmlns:p14="http://schemas.microsoft.com/office/powerpoint/2010/main" val="146158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20D1D-DBE7-4585-9630-DD294D70DCF6}" type="slidenum">
              <a:rPr lang="en-AU" smtClean="0"/>
              <a:t>6</a:t>
            </a:fld>
            <a:endParaRPr lang="en-AU"/>
          </a:p>
        </p:txBody>
      </p:sp>
    </p:spTree>
    <p:extLst>
      <p:ext uri="{BB962C8B-B14F-4D97-AF65-F5344CB8AC3E}">
        <p14:creationId xmlns:p14="http://schemas.microsoft.com/office/powerpoint/2010/main" val="289013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E29D-880C-EFE8-E8E1-273D7434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C4524-035C-A0CD-7774-6450AAF9E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4C863-4789-24F4-4E5A-BE0AE716F179}"/>
              </a:ext>
            </a:extLst>
          </p:cNvPr>
          <p:cNvSpPr>
            <a:spLocks noGrp="1"/>
          </p:cNvSpPr>
          <p:nvPr>
            <p:ph type="body" idx="1"/>
          </p:nvPr>
        </p:nvSpPr>
        <p:spPr/>
        <p:txBody>
          <a:bodyPr/>
          <a:lstStyle/>
          <a:p>
            <a:pPr>
              <a:lnSpc>
                <a:spcPct val="90000"/>
              </a:lnSpc>
              <a:spcBef>
                <a:spcPts val="1000"/>
              </a:spcBef>
            </a:pPr>
            <a:endParaRPr lang="en-GB" dirty="0">
              <a:ea typeface="Calibri"/>
              <a:cs typeface="Calibri"/>
            </a:endParaRPr>
          </a:p>
        </p:txBody>
      </p:sp>
      <p:sp>
        <p:nvSpPr>
          <p:cNvPr id="4" name="Slide Number Placeholder 3">
            <a:extLst>
              <a:ext uri="{FF2B5EF4-FFF2-40B4-BE49-F238E27FC236}">
                <a16:creationId xmlns:a16="http://schemas.microsoft.com/office/drawing/2014/main" id="{23E2390A-7575-7550-6B20-CB6231DDF5FC}"/>
              </a:ext>
            </a:extLst>
          </p:cNvPr>
          <p:cNvSpPr>
            <a:spLocks noGrp="1"/>
          </p:cNvSpPr>
          <p:nvPr>
            <p:ph type="sldNum" sz="quarter" idx="5"/>
          </p:nvPr>
        </p:nvSpPr>
        <p:spPr/>
        <p:txBody>
          <a:bodyPr/>
          <a:lstStyle/>
          <a:p>
            <a:fld id="{CB320D1D-DBE7-4585-9630-DD294D70DCF6}" type="slidenum">
              <a:t>7</a:t>
            </a:fld>
            <a:endParaRPr lang="en-US"/>
          </a:p>
        </p:txBody>
      </p:sp>
    </p:spTree>
    <p:extLst>
      <p:ext uri="{BB962C8B-B14F-4D97-AF65-F5344CB8AC3E}">
        <p14:creationId xmlns:p14="http://schemas.microsoft.com/office/powerpoint/2010/main" val="85574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D7AEB-9DF2-78F9-23D2-67854F18C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73F77-C519-04E5-F1B4-F929EDF54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6F30A-F921-DABB-3314-724FCC1FAFF2}"/>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D9655959-D1C1-F8C5-62F8-684938F6A771}"/>
              </a:ext>
            </a:extLst>
          </p:cNvPr>
          <p:cNvSpPr>
            <a:spLocks noGrp="1"/>
          </p:cNvSpPr>
          <p:nvPr>
            <p:ph type="sldNum" sz="quarter" idx="5"/>
          </p:nvPr>
        </p:nvSpPr>
        <p:spPr/>
        <p:txBody>
          <a:bodyPr/>
          <a:lstStyle/>
          <a:p>
            <a:fld id="{CB320D1D-DBE7-4585-9630-DD294D70DCF6}" type="slidenum">
              <a:rPr lang="en-US"/>
              <a:t>8</a:t>
            </a:fld>
            <a:endParaRPr lang="en-US"/>
          </a:p>
        </p:txBody>
      </p:sp>
    </p:spTree>
    <p:extLst>
      <p:ext uri="{BB962C8B-B14F-4D97-AF65-F5344CB8AC3E}">
        <p14:creationId xmlns:p14="http://schemas.microsoft.com/office/powerpoint/2010/main" val="408506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0F3A3-0AA9-B101-47AC-54FAEB455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8BA1D-762A-02B9-75D6-51495BA59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257DE-747F-1422-EDC1-D6CB78EA49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FA1667-DA8D-69B1-F3AD-2F6FA0403453}"/>
              </a:ext>
            </a:extLst>
          </p:cNvPr>
          <p:cNvSpPr>
            <a:spLocks noGrp="1"/>
          </p:cNvSpPr>
          <p:nvPr>
            <p:ph type="sldNum" sz="quarter" idx="5"/>
          </p:nvPr>
        </p:nvSpPr>
        <p:spPr/>
        <p:txBody>
          <a:bodyPr/>
          <a:lstStyle/>
          <a:p>
            <a:fld id="{CB320D1D-DBE7-4585-9630-DD294D70DCF6}" type="slidenum">
              <a:rPr lang="en-AU" smtClean="0"/>
              <a:t>9</a:t>
            </a:fld>
            <a:endParaRPr lang="en-AU"/>
          </a:p>
        </p:txBody>
      </p:sp>
    </p:spTree>
    <p:extLst>
      <p:ext uri="{BB962C8B-B14F-4D97-AF65-F5344CB8AC3E}">
        <p14:creationId xmlns:p14="http://schemas.microsoft.com/office/powerpoint/2010/main" val="421089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customXml" Target="../ink/ink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slide - dark">
    <p:bg>
      <p:bgPr>
        <a:solidFill>
          <a:srgbClr val="06577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B6F7BA-83CF-E8C8-25A9-11D5DD4CF5CD}"/>
              </a:ext>
            </a:extLst>
          </p:cNvPr>
          <p:cNvPicPr>
            <a:picLocks noChangeAspect="1"/>
          </p:cNvPicPr>
          <p:nvPr userDrawn="1"/>
        </p:nvPicPr>
        <p:blipFill>
          <a:blip r:embed="rId2"/>
          <a:srcRect t="8009" b="8009"/>
          <a:stretch/>
        </p:blipFill>
        <p:spPr>
          <a:xfrm>
            <a:off x="85852" y="-23714"/>
            <a:ext cx="12192000" cy="6858000"/>
          </a:xfrm>
          <a:prstGeom prst="rect">
            <a:avLst/>
          </a:prstGeom>
        </p:spPr>
      </p:pic>
      <p:sp>
        <p:nvSpPr>
          <p:cNvPr id="3" name="Subtitle 2"/>
          <p:cNvSpPr>
            <a:spLocks noGrp="1"/>
          </p:cNvSpPr>
          <p:nvPr>
            <p:ph type="subTitle" idx="1" hasCustomPrompt="1"/>
          </p:nvPr>
        </p:nvSpPr>
        <p:spPr>
          <a:xfrm>
            <a:off x="1421659" y="2982726"/>
            <a:ext cx="4674343" cy="662464"/>
          </a:xfrm>
          <a:prstGeom prst="rect">
            <a:avLst/>
          </a:prstGeom>
          <a:noFill/>
        </p:spPr>
        <p:txBody>
          <a:bodyPr wrap="square" lIns="0">
            <a:spAutoFit/>
          </a:bodyPr>
          <a:lstStyle>
            <a:lvl1pPr marL="0" indent="0" algn="l">
              <a:lnSpc>
                <a:spcPts val="4599"/>
              </a:lnSpc>
              <a:spcBef>
                <a:spcPts val="0"/>
              </a:spcBef>
              <a:spcAft>
                <a:spcPts val="1134"/>
              </a:spcAft>
              <a:buNone/>
              <a:defRPr sz="3599" b="0">
                <a:solidFill>
                  <a:schemeClr val="bg1"/>
                </a:solidFill>
                <a:latin typeface="+mj-lt"/>
                <a:ea typeface="Source Sans Pro" panose="020B0503030403020204" pitchFamily="34" charset="0"/>
                <a:cs typeface="Sanskrit Text" panose="020B0502040204020203" pitchFamily="18" charset="0"/>
              </a:defRPr>
            </a:lvl1pPr>
            <a:lvl2pPr marL="0" indent="0" algn="l">
              <a:lnSpc>
                <a:spcPts val="2599"/>
              </a:lnSpc>
              <a:spcBef>
                <a:spcPts val="400"/>
              </a:spcBef>
              <a:spcAft>
                <a:spcPts val="1134"/>
              </a:spcAft>
              <a:buNone/>
              <a:defRPr sz="2599" b="0">
                <a:solidFill>
                  <a:srgbClr val="FF0000"/>
                </a:solidFill>
              </a:defRPr>
            </a:lvl2pPr>
            <a:lvl3pPr marL="0" indent="0" algn="l">
              <a:lnSpc>
                <a:spcPts val="2599"/>
              </a:lnSpc>
              <a:spcBef>
                <a:spcPts val="400"/>
              </a:spcBef>
              <a:spcAft>
                <a:spcPts val="1134"/>
              </a:spcAft>
              <a:buNone/>
              <a:defRPr sz="2599">
                <a:solidFill>
                  <a:schemeClr val="bg1"/>
                </a:solidFill>
              </a:defRPr>
            </a:lvl3pPr>
            <a:lvl4pPr marL="0" indent="0" algn="l">
              <a:lnSpc>
                <a:spcPts val="2599"/>
              </a:lnSpc>
              <a:spcBef>
                <a:spcPts val="400"/>
              </a:spcBef>
              <a:spcAft>
                <a:spcPts val="1134"/>
              </a:spcAft>
              <a:buNone/>
              <a:defRPr sz="2599">
                <a:solidFill>
                  <a:schemeClr val="bg1"/>
                </a:solidFill>
              </a:defRPr>
            </a:lvl4pPr>
            <a:lvl5pPr marL="0" indent="0" algn="l">
              <a:lnSpc>
                <a:spcPts val="2599"/>
              </a:lnSpc>
              <a:spcBef>
                <a:spcPts val="400"/>
              </a:spcBef>
              <a:spcAft>
                <a:spcPts val="1134"/>
              </a:spcAft>
              <a:buNone/>
              <a:defRPr sz="2599">
                <a:solidFill>
                  <a:schemeClr val="bg1"/>
                </a:solidFill>
              </a:defRPr>
            </a:lvl5pPr>
            <a:lvl6pPr marL="0" indent="0" algn="l">
              <a:lnSpc>
                <a:spcPts val="2599"/>
              </a:lnSpc>
              <a:spcBef>
                <a:spcPts val="400"/>
              </a:spcBef>
              <a:spcAft>
                <a:spcPts val="1134"/>
              </a:spcAft>
              <a:buNone/>
              <a:defRPr sz="2599">
                <a:solidFill>
                  <a:schemeClr val="bg1"/>
                </a:solidFill>
              </a:defRPr>
            </a:lvl6pPr>
            <a:lvl7pPr marL="0" indent="0" algn="l">
              <a:lnSpc>
                <a:spcPts val="2599"/>
              </a:lnSpc>
              <a:spcBef>
                <a:spcPts val="400"/>
              </a:spcBef>
              <a:spcAft>
                <a:spcPts val="1134"/>
              </a:spcAft>
              <a:buNone/>
              <a:defRPr sz="2599">
                <a:solidFill>
                  <a:schemeClr val="bg1"/>
                </a:solidFill>
              </a:defRPr>
            </a:lvl7pPr>
            <a:lvl8pPr marL="0" indent="0" algn="l">
              <a:lnSpc>
                <a:spcPts val="2599"/>
              </a:lnSpc>
              <a:spcBef>
                <a:spcPts val="400"/>
              </a:spcBef>
              <a:spcAft>
                <a:spcPts val="1134"/>
              </a:spcAft>
              <a:buNone/>
              <a:defRPr sz="2599">
                <a:solidFill>
                  <a:schemeClr val="bg1"/>
                </a:solidFill>
              </a:defRPr>
            </a:lvl8pPr>
            <a:lvl9pPr marL="0" indent="0" algn="l">
              <a:lnSpc>
                <a:spcPts val="2599"/>
              </a:lnSpc>
              <a:spcBef>
                <a:spcPts val="400"/>
              </a:spcBef>
              <a:spcAft>
                <a:spcPts val="1134"/>
              </a:spcAft>
              <a:buNone/>
              <a:defRPr sz="2599">
                <a:solidFill>
                  <a:schemeClr val="bg1"/>
                </a:solidFill>
              </a:defRPr>
            </a:lvl9pPr>
          </a:lstStyle>
          <a:p>
            <a:r>
              <a:rPr lang="en-AU" noProof="0"/>
              <a:t>Section title</a:t>
            </a:r>
          </a:p>
        </p:txBody>
      </p:sp>
      <p:sp>
        <p:nvSpPr>
          <p:cNvPr id="19" name="Text Placeholder 18"/>
          <p:cNvSpPr>
            <a:spLocks noGrp="1"/>
          </p:cNvSpPr>
          <p:nvPr>
            <p:ph type="body" sz="quarter" idx="12" hasCustomPrompt="1"/>
          </p:nvPr>
        </p:nvSpPr>
        <p:spPr>
          <a:xfrm>
            <a:off x="1421659" y="3691246"/>
            <a:ext cx="3170945" cy="523099"/>
          </a:xfrm>
          <a:prstGeom prst="rect">
            <a:avLst/>
          </a:prstGeom>
          <a:noFill/>
        </p:spPr>
        <p:txBody>
          <a:bodyPr wrap="square" lIns="0">
            <a:spAutoFit/>
          </a:bodyPr>
          <a:lstStyle>
            <a:lvl1pPr>
              <a:lnSpc>
                <a:spcPct val="100000"/>
              </a:lnSpc>
              <a:spcBef>
                <a:spcPts val="1798"/>
              </a:spcBef>
              <a:spcAft>
                <a:spcPts val="1798"/>
              </a:spcAft>
              <a:defRPr sz="2799" b="0" i="0" baseline="0">
                <a:solidFill>
                  <a:schemeClr val="bg1"/>
                </a:solidFill>
                <a:latin typeface="+mn-lt"/>
                <a:ea typeface="Source Sans Pro Light" panose="020B0403030403020204" pitchFamily="34" charset="0"/>
              </a:defRPr>
            </a:lvl1pPr>
          </a:lstStyle>
          <a:p>
            <a:pPr lvl="0"/>
            <a:r>
              <a:rPr lang="en-US"/>
              <a:t>Sub heading</a:t>
            </a:r>
            <a:endParaRPr lang="en-AU"/>
          </a:p>
        </p:txBody>
      </p:sp>
      <p:pic>
        <p:nvPicPr>
          <p:cNvPr id="4" name="Graphic 3">
            <a:extLst>
              <a:ext uri="{FF2B5EF4-FFF2-40B4-BE49-F238E27FC236}">
                <a16:creationId xmlns:a16="http://schemas.microsoft.com/office/drawing/2014/main" id="{5E06F6A9-4482-4F5D-A7A9-08394EF545A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632819" y="6292219"/>
            <a:ext cx="565766" cy="565782"/>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4"/>
          <a:srcRect/>
          <a:stretch/>
        </p:blipFill>
        <p:spPr>
          <a:xfrm>
            <a:off x="6585" y="0"/>
            <a:ext cx="1025820" cy="6858000"/>
          </a:xfrm>
          <a:prstGeom prst="rect">
            <a:avLst/>
          </a:prstGeom>
        </p:spPr>
      </p:pic>
      <p:sp>
        <p:nvSpPr>
          <p:cNvPr id="8" name="Text Placeholder 7">
            <a:extLst>
              <a:ext uri="{FF2B5EF4-FFF2-40B4-BE49-F238E27FC236}">
                <a16:creationId xmlns:a16="http://schemas.microsoft.com/office/drawing/2014/main" id="{9E088053-F1BB-3C93-EBFC-CBE2A29E698A}"/>
              </a:ext>
            </a:extLst>
          </p:cNvPr>
          <p:cNvSpPr>
            <a:spLocks noGrp="1"/>
          </p:cNvSpPr>
          <p:nvPr>
            <p:ph type="body" sz="quarter" idx="13" hasCustomPrompt="1"/>
          </p:nvPr>
        </p:nvSpPr>
        <p:spPr>
          <a:xfrm>
            <a:off x="8540642" y="1795048"/>
            <a:ext cx="867607" cy="541626"/>
          </a:xfrm>
        </p:spPr>
        <p:txBody>
          <a:bodyPr/>
          <a:lstStyle>
            <a:lvl1pPr>
              <a:defRPr sz="4799">
                <a:solidFill>
                  <a:schemeClr val="bg1"/>
                </a:solidFill>
              </a:defRPr>
            </a:lvl1pPr>
          </a:lstStyle>
          <a:p>
            <a:pPr lvl="0"/>
            <a:r>
              <a:rPr lang="en-US"/>
              <a:t>01</a:t>
            </a:r>
            <a:endParaRPr lang="en-AU"/>
          </a:p>
        </p:txBody>
      </p:sp>
    </p:spTree>
    <p:extLst>
      <p:ext uri="{BB962C8B-B14F-4D97-AF65-F5344CB8AC3E}">
        <p14:creationId xmlns:p14="http://schemas.microsoft.com/office/powerpoint/2010/main" val="2797900026"/>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3 Columns icons- ligh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670" cy="6858000"/>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3231297" y="836419"/>
            <a:ext cx="5729406" cy="970591"/>
          </a:xfrm>
        </p:spPr>
        <p:txBody>
          <a:bodyPr/>
          <a:lstStyle>
            <a:lvl1pPr algn="ctr">
              <a:defRPr/>
            </a:lvl1pPr>
            <a:lvl2pPr marL="0" indent="0" algn="ctr">
              <a:buFontTx/>
              <a:buNone/>
              <a:defRPr/>
            </a:lvl2pPr>
            <a:lvl3pPr marL="287836" indent="0" algn="ctr">
              <a:buFontTx/>
              <a:buNone/>
              <a:defRPr/>
            </a:lvl3pPr>
            <a:lvl4pPr marL="575673" indent="0" algn="ctr">
              <a:buFontTx/>
              <a:buNone/>
              <a:defRPr/>
            </a:lvl4pPr>
            <a:lvl5pPr marL="863509" indent="0" algn="ctr">
              <a:buFontTx/>
              <a:buNone/>
              <a:defRPr/>
            </a:lvl5pPr>
          </a:lstStyle>
          <a:p>
            <a:pPr lvl="0"/>
            <a:r>
              <a:rPr lang="en-US"/>
              <a:t>Click to edit Master text styles</a:t>
            </a:r>
          </a:p>
          <a:p>
            <a:pPr lvl="1"/>
            <a:r>
              <a:rPr lang="en-US"/>
              <a:t>Second level</a:t>
            </a:r>
          </a:p>
        </p:txBody>
      </p:sp>
      <p:sp>
        <p:nvSpPr>
          <p:cNvPr id="19" name="Text Placeholder 6">
            <a:extLst>
              <a:ext uri="{FF2B5EF4-FFF2-40B4-BE49-F238E27FC236}">
                <a16:creationId xmlns:a16="http://schemas.microsoft.com/office/drawing/2014/main" id="{404F44FC-7C3F-F952-8338-F9ED5E3CBD0E}"/>
              </a:ext>
            </a:extLst>
          </p:cNvPr>
          <p:cNvSpPr>
            <a:spLocks noGrp="1"/>
          </p:cNvSpPr>
          <p:nvPr>
            <p:ph type="body" sz="quarter" idx="16"/>
          </p:nvPr>
        </p:nvSpPr>
        <p:spPr>
          <a:xfrm>
            <a:off x="2136344" y="4439965"/>
            <a:ext cx="2211437" cy="1840319"/>
          </a:xfrm>
        </p:spPr>
        <p:txBody>
          <a:bodyPr/>
          <a:lstStyle>
            <a:lvl1pPr algn="ctr">
              <a:lnSpc>
                <a:spcPct val="100000"/>
              </a:lnSpc>
              <a:defRPr sz="1400"/>
            </a:lvl1pPr>
          </a:lstStyle>
          <a:p>
            <a:pPr lvl="0"/>
            <a:r>
              <a:rPr lang="en-US"/>
              <a:t>Click to edit Master text styles</a:t>
            </a:r>
          </a:p>
        </p:txBody>
      </p:sp>
      <p:sp>
        <p:nvSpPr>
          <p:cNvPr id="22" name="Text Placeholder 6">
            <a:extLst>
              <a:ext uri="{FF2B5EF4-FFF2-40B4-BE49-F238E27FC236}">
                <a16:creationId xmlns:a16="http://schemas.microsoft.com/office/drawing/2014/main" id="{3FDA0E3F-821A-5439-DC3C-3AB8E5184594}"/>
              </a:ext>
            </a:extLst>
          </p:cNvPr>
          <p:cNvSpPr>
            <a:spLocks noGrp="1"/>
          </p:cNvSpPr>
          <p:nvPr>
            <p:ph type="body" sz="quarter" idx="17"/>
          </p:nvPr>
        </p:nvSpPr>
        <p:spPr>
          <a:xfrm>
            <a:off x="4990282" y="4439965"/>
            <a:ext cx="2211437" cy="1840319"/>
          </a:xfrm>
        </p:spPr>
        <p:txBody>
          <a:bodyPr/>
          <a:lstStyle>
            <a:lvl1pPr algn="ctr">
              <a:lnSpc>
                <a:spcPct val="100000"/>
              </a:lnSpc>
              <a:defRPr sz="1400"/>
            </a:lvl1pPr>
          </a:lstStyle>
          <a:p>
            <a:pPr lvl="0"/>
            <a:r>
              <a:rPr lang="en-US"/>
              <a:t>Click to edit Master text styles</a:t>
            </a:r>
          </a:p>
        </p:txBody>
      </p:sp>
      <p:sp>
        <p:nvSpPr>
          <p:cNvPr id="23" name="Text Placeholder 6">
            <a:extLst>
              <a:ext uri="{FF2B5EF4-FFF2-40B4-BE49-F238E27FC236}">
                <a16:creationId xmlns:a16="http://schemas.microsoft.com/office/drawing/2014/main" id="{CCE9AC12-9E98-8B8D-05FF-20DE33D92485}"/>
              </a:ext>
            </a:extLst>
          </p:cNvPr>
          <p:cNvSpPr>
            <a:spLocks noGrp="1"/>
          </p:cNvSpPr>
          <p:nvPr>
            <p:ph type="body" sz="quarter" idx="18"/>
          </p:nvPr>
        </p:nvSpPr>
        <p:spPr>
          <a:xfrm>
            <a:off x="7889890" y="4439965"/>
            <a:ext cx="2211437" cy="1840319"/>
          </a:xfrm>
        </p:spPr>
        <p:txBody>
          <a:bodyPr/>
          <a:lstStyle>
            <a:lvl1pPr algn="ctr">
              <a:lnSpc>
                <a:spcPct val="100000"/>
              </a:lnSpc>
              <a:defRPr sz="1400"/>
            </a:lvl1pPr>
          </a:lstStyle>
          <a:p>
            <a:pPr lvl="0"/>
            <a:r>
              <a:rPr lang="en-US"/>
              <a:t>Click to edit Master text styles</a:t>
            </a:r>
          </a:p>
        </p:txBody>
      </p:sp>
      <p:pic>
        <p:nvPicPr>
          <p:cNvPr id="4" name="Graphic 3">
            <a:extLst>
              <a:ext uri="{FF2B5EF4-FFF2-40B4-BE49-F238E27FC236}">
                <a16:creationId xmlns:a16="http://schemas.microsoft.com/office/drawing/2014/main" id="{C2CD6967-B330-159B-032F-2FAEEE9464D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37152" y="6301549"/>
            <a:ext cx="554849" cy="554865"/>
          </a:xfrm>
          <a:prstGeom prst="rect">
            <a:avLst/>
          </a:prstGeom>
        </p:spPr>
      </p:pic>
    </p:spTree>
    <p:extLst>
      <p:ext uri="{BB962C8B-B14F-4D97-AF65-F5344CB8AC3E}">
        <p14:creationId xmlns:p14="http://schemas.microsoft.com/office/powerpoint/2010/main" val="2543202363"/>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Half image slide - dar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44972C-B720-0CEB-9A62-63FF35FE67D2}"/>
              </a:ext>
            </a:extLst>
          </p:cNvPr>
          <p:cNvSpPr/>
          <p:nvPr userDrawn="1"/>
        </p:nvSpPr>
        <p:spPr>
          <a:xfrm>
            <a:off x="6585" y="0"/>
            <a:ext cx="4902804" cy="6871007"/>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pic>
        <p:nvPicPr>
          <p:cNvPr id="3" name="Picture 2">
            <a:extLst>
              <a:ext uri="{FF2B5EF4-FFF2-40B4-BE49-F238E27FC236}">
                <a16:creationId xmlns:a16="http://schemas.microsoft.com/office/drawing/2014/main" id="{7B1DAAED-1BDB-BBCE-C067-99158610B2CC}"/>
              </a:ext>
            </a:extLst>
          </p:cNvPr>
          <p:cNvPicPr>
            <a:picLocks noChangeAspect="1"/>
          </p:cNvPicPr>
          <p:nvPr userDrawn="1"/>
        </p:nvPicPr>
        <p:blipFill>
          <a:blip r:embed="rId2"/>
          <a:srcRect t="8009" r="60437" b="8009"/>
          <a:stretch>
            <a:fillRect/>
          </a:stretch>
        </p:blipFill>
        <p:spPr>
          <a:xfrm>
            <a:off x="85852" y="6503"/>
            <a:ext cx="4823537" cy="6858000"/>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3"/>
          <a:srcRect/>
          <a:stretch/>
        </p:blipFill>
        <p:spPr>
          <a:xfrm>
            <a:off x="0" y="0"/>
            <a:ext cx="1028670" cy="6858000"/>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6830865" y="1286508"/>
            <a:ext cx="5072155" cy="4576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Rectangle 21">
            <a:extLst>
              <a:ext uri="{FF2B5EF4-FFF2-40B4-BE49-F238E27FC236}">
                <a16:creationId xmlns:a16="http://schemas.microsoft.com/office/drawing/2014/main" id="{31716C2B-1733-35F9-1517-4FC8BA79B94B}"/>
              </a:ext>
            </a:extLst>
          </p:cNvPr>
          <p:cNvSpPr/>
          <p:nvPr userDrawn="1"/>
        </p:nvSpPr>
        <p:spPr>
          <a:xfrm rot="5400000">
            <a:off x="11551279" y="394563"/>
            <a:ext cx="1028700" cy="239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pic>
        <p:nvPicPr>
          <p:cNvPr id="2" name="Graphic 1">
            <a:extLst>
              <a:ext uri="{FF2B5EF4-FFF2-40B4-BE49-F238E27FC236}">
                <a16:creationId xmlns:a16="http://schemas.microsoft.com/office/drawing/2014/main" id="{DAAED368-DEFB-B45F-8D73-2E739D514FA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37152" y="6301549"/>
            <a:ext cx="554849" cy="554865"/>
          </a:xfrm>
          <a:prstGeom prst="rect">
            <a:avLst/>
          </a:prstGeom>
        </p:spPr>
      </p:pic>
    </p:spTree>
    <p:extLst>
      <p:ext uri="{BB962C8B-B14F-4D97-AF65-F5344CB8AC3E}">
        <p14:creationId xmlns:p14="http://schemas.microsoft.com/office/powerpoint/2010/main" val="388480750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 dark">
    <p:bg>
      <p:bgPr>
        <a:solidFill>
          <a:srgbClr val="002A3A"/>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8F1180-0A88-4152-9481-5797E72CA148}"/>
              </a:ext>
            </a:extLst>
          </p:cNvPr>
          <p:cNvSpPr/>
          <p:nvPr userDrawn="1"/>
        </p:nvSpPr>
        <p:spPr>
          <a:xfrm>
            <a:off x="-3410" y="-5518"/>
            <a:ext cx="12195410" cy="6839788"/>
          </a:xfrm>
          <a:prstGeom prst="rect">
            <a:avLst/>
          </a:prstGeom>
          <a:solidFill>
            <a:srgbClr val="0057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0"/>
          </a:p>
        </p:txBody>
      </p:sp>
      <p:pic>
        <p:nvPicPr>
          <p:cNvPr id="13" name="Graphic 12">
            <a:extLst>
              <a:ext uri="{FF2B5EF4-FFF2-40B4-BE49-F238E27FC236}">
                <a16:creationId xmlns:a16="http://schemas.microsoft.com/office/drawing/2014/main" id="{1EBD4F2A-924E-4BAD-848E-2F758FB8E30F}"/>
              </a:ext>
            </a:extLst>
          </p:cNvPr>
          <p:cNvPicPr>
            <a:picLocks noChangeAspect="1"/>
          </p:cNvPicPr>
          <p:nvPr userDrawn="1"/>
        </p:nvPicPr>
        <p:blipFill>
          <a:blip r:embed="rId2"/>
          <a:srcRect/>
          <a:stretch/>
        </p:blipFill>
        <p:spPr>
          <a:xfrm>
            <a:off x="1421659" y="808903"/>
            <a:ext cx="5172229" cy="778510"/>
          </a:xfrm>
          <a:prstGeom prst="rect">
            <a:avLst/>
          </a:prstGeom>
          <a:noFill/>
        </p:spPr>
      </p:pic>
      <p:pic>
        <p:nvPicPr>
          <p:cNvPr id="7" name="Picture 6" descr="A black background with icons&#10;&#10;AI-generated content may be incorrect.">
            <a:extLst>
              <a:ext uri="{FF2B5EF4-FFF2-40B4-BE49-F238E27FC236}">
                <a16:creationId xmlns:a16="http://schemas.microsoft.com/office/drawing/2014/main" id="{2E334131-3CE4-1B6B-B72E-6E44EECE0D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502" y="73370"/>
            <a:ext cx="11634788" cy="7792794"/>
          </a:xfrm>
          <a:prstGeom prst="rect">
            <a:avLst/>
          </a:prstGeom>
        </p:spPr>
      </p:pic>
      <p:sp>
        <p:nvSpPr>
          <p:cNvPr id="14" name="TextBox 13">
            <a:extLst>
              <a:ext uri="{FF2B5EF4-FFF2-40B4-BE49-F238E27FC236}">
                <a16:creationId xmlns:a16="http://schemas.microsoft.com/office/drawing/2014/main" id="{000F2A08-843B-4D60-8C46-B1FCA43ADAA5}"/>
              </a:ext>
            </a:extLst>
          </p:cNvPr>
          <p:cNvSpPr txBox="1"/>
          <p:nvPr userDrawn="1"/>
        </p:nvSpPr>
        <p:spPr>
          <a:xfrm>
            <a:off x="11287900" y="6236662"/>
            <a:ext cx="867962" cy="338476"/>
          </a:xfrm>
          <a:prstGeom prst="rect">
            <a:avLst/>
          </a:prstGeom>
          <a:noFill/>
        </p:spPr>
        <p:txBody>
          <a:bodyPr wrap="square" rtlCol="0">
            <a:spAutoFit/>
          </a:bodyPr>
          <a:lstStyle/>
          <a:p>
            <a:pPr algn="ctr"/>
            <a:r>
              <a:rPr lang="en-AU" sz="1600" b="0" i="0">
                <a:solidFill>
                  <a:schemeClr val="bg1"/>
                </a:solidFill>
                <a:latin typeface="Source Sans Pro" panose="020B0503030403020204" pitchFamily="34" charset="0"/>
                <a:cs typeface="Arial" panose="020B0604020202020204" pitchFamily="34" charset="0"/>
              </a:rPr>
              <a:t>OAIC</a:t>
            </a:r>
          </a:p>
        </p:txBody>
      </p:sp>
      <p:pic>
        <p:nvPicPr>
          <p:cNvPr id="4" name="Graphic 3">
            <a:extLst>
              <a:ext uri="{FF2B5EF4-FFF2-40B4-BE49-F238E27FC236}">
                <a16:creationId xmlns:a16="http://schemas.microsoft.com/office/drawing/2014/main" id="{5E06F6A9-4482-4F5D-A7A9-08394EF545A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1179823" y="5832150"/>
            <a:ext cx="1025821" cy="1025850"/>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5"/>
          <a:srcRect/>
          <a:stretch/>
        </p:blipFill>
        <p:spPr>
          <a:xfrm>
            <a:off x="6584" y="9500"/>
            <a:ext cx="1025821" cy="6839001"/>
          </a:xfrm>
          <a:prstGeom prst="rect">
            <a:avLst/>
          </a:prstGeom>
        </p:spPr>
      </p:pic>
      <p:sp>
        <p:nvSpPr>
          <p:cNvPr id="3" name="Subtitle 2"/>
          <p:cNvSpPr>
            <a:spLocks noGrp="1"/>
          </p:cNvSpPr>
          <p:nvPr>
            <p:ph type="subTitle" idx="1" hasCustomPrompt="1"/>
          </p:nvPr>
        </p:nvSpPr>
        <p:spPr>
          <a:xfrm>
            <a:off x="1421659" y="2348255"/>
            <a:ext cx="4631822" cy="664931"/>
          </a:xfrm>
          <a:prstGeom prst="rect">
            <a:avLst/>
          </a:prstGeom>
          <a:noFill/>
        </p:spPr>
        <p:txBody>
          <a:bodyPr lIns="0"/>
          <a:lstStyle>
            <a:lvl1pPr marL="0" indent="0" algn="l">
              <a:lnSpc>
                <a:spcPts val="4599"/>
              </a:lnSpc>
              <a:spcBef>
                <a:spcPts val="0"/>
              </a:spcBef>
              <a:spcAft>
                <a:spcPts val="1134"/>
              </a:spcAft>
              <a:buNone/>
              <a:defRPr sz="3599" b="0">
                <a:solidFill>
                  <a:schemeClr val="bg1"/>
                </a:solidFill>
                <a:latin typeface="+mj-lt"/>
                <a:ea typeface="Source Sans Pro" panose="020B0503030403020204" pitchFamily="34" charset="0"/>
                <a:cs typeface="Sanskrit Text" panose="020B0502040204020203" pitchFamily="18" charset="0"/>
              </a:defRPr>
            </a:lvl1pPr>
            <a:lvl2pPr marL="0" indent="0" algn="l">
              <a:lnSpc>
                <a:spcPts val="2599"/>
              </a:lnSpc>
              <a:spcBef>
                <a:spcPts val="400"/>
              </a:spcBef>
              <a:spcAft>
                <a:spcPts val="1134"/>
              </a:spcAft>
              <a:buNone/>
              <a:defRPr sz="2599" b="0">
                <a:solidFill>
                  <a:srgbClr val="FF0000"/>
                </a:solidFill>
              </a:defRPr>
            </a:lvl2pPr>
            <a:lvl3pPr marL="0" indent="0" algn="l">
              <a:lnSpc>
                <a:spcPts val="2599"/>
              </a:lnSpc>
              <a:spcBef>
                <a:spcPts val="400"/>
              </a:spcBef>
              <a:spcAft>
                <a:spcPts val="1134"/>
              </a:spcAft>
              <a:buNone/>
              <a:defRPr sz="2599">
                <a:solidFill>
                  <a:schemeClr val="bg1"/>
                </a:solidFill>
              </a:defRPr>
            </a:lvl3pPr>
            <a:lvl4pPr marL="0" indent="0" algn="l">
              <a:lnSpc>
                <a:spcPts val="2599"/>
              </a:lnSpc>
              <a:spcBef>
                <a:spcPts val="400"/>
              </a:spcBef>
              <a:spcAft>
                <a:spcPts val="1134"/>
              </a:spcAft>
              <a:buNone/>
              <a:defRPr sz="2599">
                <a:solidFill>
                  <a:schemeClr val="bg1"/>
                </a:solidFill>
              </a:defRPr>
            </a:lvl4pPr>
            <a:lvl5pPr marL="0" indent="0" algn="l">
              <a:lnSpc>
                <a:spcPts val="2599"/>
              </a:lnSpc>
              <a:spcBef>
                <a:spcPts val="400"/>
              </a:spcBef>
              <a:spcAft>
                <a:spcPts val="1134"/>
              </a:spcAft>
              <a:buNone/>
              <a:defRPr sz="2599">
                <a:solidFill>
                  <a:schemeClr val="bg1"/>
                </a:solidFill>
              </a:defRPr>
            </a:lvl5pPr>
            <a:lvl6pPr marL="0" indent="0" algn="l">
              <a:lnSpc>
                <a:spcPts val="2599"/>
              </a:lnSpc>
              <a:spcBef>
                <a:spcPts val="400"/>
              </a:spcBef>
              <a:spcAft>
                <a:spcPts val="1134"/>
              </a:spcAft>
              <a:buNone/>
              <a:defRPr sz="2599">
                <a:solidFill>
                  <a:schemeClr val="bg1"/>
                </a:solidFill>
              </a:defRPr>
            </a:lvl6pPr>
            <a:lvl7pPr marL="0" indent="0" algn="l">
              <a:lnSpc>
                <a:spcPts val="2599"/>
              </a:lnSpc>
              <a:spcBef>
                <a:spcPts val="400"/>
              </a:spcBef>
              <a:spcAft>
                <a:spcPts val="1134"/>
              </a:spcAft>
              <a:buNone/>
              <a:defRPr sz="2599">
                <a:solidFill>
                  <a:schemeClr val="bg1"/>
                </a:solidFill>
              </a:defRPr>
            </a:lvl7pPr>
            <a:lvl8pPr marL="0" indent="0" algn="l">
              <a:lnSpc>
                <a:spcPts val="2599"/>
              </a:lnSpc>
              <a:spcBef>
                <a:spcPts val="400"/>
              </a:spcBef>
              <a:spcAft>
                <a:spcPts val="1134"/>
              </a:spcAft>
              <a:buNone/>
              <a:defRPr sz="2599">
                <a:solidFill>
                  <a:schemeClr val="bg1"/>
                </a:solidFill>
              </a:defRPr>
            </a:lvl8pPr>
            <a:lvl9pPr marL="0" indent="0" algn="l">
              <a:lnSpc>
                <a:spcPts val="2599"/>
              </a:lnSpc>
              <a:spcBef>
                <a:spcPts val="400"/>
              </a:spcBef>
              <a:spcAft>
                <a:spcPts val="1134"/>
              </a:spcAft>
              <a:buNone/>
              <a:defRPr sz="2599">
                <a:solidFill>
                  <a:schemeClr val="bg1"/>
                </a:solidFill>
              </a:defRPr>
            </a:lvl9pPr>
          </a:lstStyle>
          <a:p>
            <a:r>
              <a:rPr lang="en-AU" sz="3599">
                <a:solidFill>
                  <a:schemeClr val="bg1"/>
                </a:solidFill>
              </a:rPr>
              <a:t>Children’s Online Privacy Code</a:t>
            </a:r>
          </a:p>
        </p:txBody>
      </p:sp>
      <p:sp>
        <p:nvSpPr>
          <p:cNvPr id="19" name="Text Placeholder 18"/>
          <p:cNvSpPr>
            <a:spLocks noGrp="1"/>
          </p:cNvSpPr>
          <p:nvPr>
            <p:ph type="body" sz="quarter" idx="12" hasCustomPrompt="1"/>
          </p:nvPr>
        </p:nvSpPr>
        <p:spPr>
          <a:xfrm>
            <a:off x="1421659" y="4040654"/>
            <a:ext cx="5172229" cy="523099"/>
          </a:xfrm>
          <a:prstGeom prst="rect">
            <a:avLst/>
          </a:prstGeom>
          <a:noFill/>
        </p:spPr>
        <p:txBody>
          <a:bodyPr wrap="square" lIns="0">
            <a:spAutoFit/>
          </a:bodyPr>
          <a:lstStyle>
            <a:lvl1pPr>
              <a:lnSpc>
                <a:spcPct val="100000"/>
              </a:lnSpc>
              <a:spcBef>
                <a:spcPts val="1798"/>
              </a:spcBef>
              <a:spcAft>
                <a:spcPts val="1798"/>
              </a:spcAft>
              <a:defRPr sz="2799" b="0" i="0" baseline="0">
                <a:solidFill>
                  <a:schemeClr val="bg1"/>
                </a:solidFill>
                <a:latin typeface="+mn-lt"/>
                <a:ea typeface="Source Sans Pro Light" panose="020B0403030403020204" pitchFamily="34" charset="0"/>
              </a:defRPr>
            </a:lvl1pPr>
          </a:lstStyle>
          <a:p>
            <a:r>
              <a:rPr lang="en-AU" sz="2799" b="0" i="0">
                <a:solidFill>
                  <a:schemeClr val="bg1"/>
                </a:solidFill>
                <a:effectLst/>
                <a:latin typeface="Aptos SemiBold" panose="020B0004020202020204" pitchFamily="34" charset="0"/>
              </a:rPr>
              <a:t>Public Consultation Webinar</a:t>
            </a:r>
            <a:endParaRPr lang="en-AU" sz="2799">
              <a:solidFill>
                <a:schemeClr val="bg1"/>
              </a:solidFill>
              <a:latin typeface="Aptos SemiBold" panose="020B0004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A655FD87-7BDD-0857-CB80-F24331B77C45}"/>
                  </a:ext>
                </a:extLst>
              </p14:cNvPr>
              <p14:cNvContentPartPr/>
              <p14:nvPr userDrawn="1"/>
            </p14:nvContentPartPr>
            <p14:xfrm>
              <a:off x="1518352" y="3774028"/>
              <a:ext cx="3455100" cy="13677"/>
            </p14:xfrm>
          </p:contentPart>
        </mc:Choice>
        <mc:Fallback xmlns="">
          <p:pic>
            <p:nvPicPr>
              <p:cNvPr id="2" name="Ink 1">
                <a:extLst>
                  <a:ext uri="{FF2B5EF4-FFF2-40B4-BE49-F238E27FC236}">
                    <a16:creationId xmlns:a16="http://schemas.microsoft.com/office/drawing/2014/main" id="{A655FD87-7BDD-0857-CB80-F24331B77C45}"/>
                  </a:ext>
                </a:extLst>
              </p:cNvPr>
              <p:cNvPicPr/>
              <p:nvPr/>
            </p:nvPicPr>
            <p:blipFill>
              <a:blip r:embed="rId7"/>
              <a:stretch>
                <a:fillRect/>
              </a:stretch>
            </p:blipFill>
            <p:spPr>
              <a:xfrm>
                <a:off x="1482361" y="3738036"/>
                <a:ext cx="3526721" cy="85301"/>
              </a:xfrm>
              <a:prstGeom prst="rect">
                <a:avLst/>
              </a:prstGeom>
            </p:spPr>
          </p:pic>
        </mc:Fallback>
      </mc:AlternateContent>
    </p:spTree>
    <p:extLst>
      <p:ext uri="{BB962C8B-B14F-4D97-AF65-F5344CB8AC3E}">
        <p14:creationId xmlns:p14="http://schemas.microsoft.com/office/powerpoint/2010/main" val="399845403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OC">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76032B-AE06-BE1B-8126-E6F2319DE6E6}"/>
              </a:ext>
            </a:extLst>
          </p:cNvPr>
          <p:cNvPicPr>
            <a:picLocks noChangeAspect="1"/>
          </p:cNvPicPr>
          <p:nvPr userDrawn="1"/>
        </p:nvPicPr>
        <p:blipFill>
          <a:blip r:embed="rId2"/>
          <a:srcRect/>
          <a:stretch/>
        </p:blipFill>
        <p:spPr>
          <a:xfrm>
            <a:off x="0" y="1"/>
            <a:ext cx="1028670" cy="6858000"/>
          </a:xfrm>
          <a:prstGeom prst="rect">
            <a:avLst/>
          </a:prstGeom>
        </p:spPr>
      </p:pic>
      <p:pic>
        <p:nvPicPr>
          <p:cNvPr id="2" name="Graphic 1">
            <a:extLst>
              <a:ext uri="{FF2B5EF4-FFF2-40B4-BE49-F238E27FC236}">
                <a16:creationId xmlns:a16="http://schemas.microsoft.com/office/drawing/2014/main" id="{F4AD40F4-268E-8FC7-C8E2-3D918074FF6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37152" y="6301549"/>
            <a:ext cx="554849" cy="554865"/>
          </a:xfrm>
          <a:prstGeom prst="rect">
            <a:avLst/>
          </a:prstGeom>
        </p:spPr>
      </p:pic>
      <p:sp>
        <p:nvSpPr>
          <p:cNvPr id="4" name="Text Placeholder 3">
            <a:extLst>
              <a:ext uri="{FF2B5EF4-FFF2-40B4-BE49-F238E27FC236}">
                <a16:creationId xmlns:a16="http://schemas.microsoft.com/office/drawing/2014/main" id="{47E26C2E-D757-F184-F808-2C740D2C5386}"/>
              </a:ext>
            </a:extLst>
          </p:cNvPr>
          <p:cNvSpPr>
            <a:spLocks noGrp="1"/>
          </p:cNvSpPr>
          <p:nvPr>
            <p:ph type="body" sz="quarter" idx="10" hasCustomPrompt="1"/>
          </p:nvPr>
        </p:nvSpPr>
        <p:spPr>
          <a:xfrm>
            <a:off x="2861518" y="2366340"/>
            <a:ext cx="6468965" cy="1602364"/>
          </a:xfrm>
        </p:spPr>
        <p:txBody>
          <a:bodyPr/>
          <a:lstStyle>
            <a:lvl1pPr algn="ctr">
              <a:defRPr/>
            </a:lvl1pPr>
            <a:lvl2pPr algn="ctr">
              <a:defRPr/>
            </a:lvl2pPr>
          </a:lstStyle>
          <a:p>
            <a:pPr lvl="0"/>
            <a:r>
              <a:rPr lang="en-US"/>
              <a:t>Acknowledgement of Country</a:t>
            </a:r>
          </a:p>
          <a:p>
            <a:pPr lvl="1"/>
            <a:r>
              <a:rPr lang="en-US"/>
              <a:t>From the lands of the…………….. people</a:t>
            </a:r>
          </a:p>
        </p:txBody>
      </p:sp>
    </p:spTree>
    <p:extLst>
      <p:ext uri="{BB962C8B-B14F-4D97-AF65-F5344CB8AC3E}">
        <p14:creationId xmlns:p14="http://schemas.microsoft.com/office/powerpoint/2010/main" val="8313616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ntents slide - light">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43BE0A-5606-A925-0973-90B00FAD0E5D}"/>
              </a:ext>
            </a:extLst>
          </p:cNvPr>
          <p:cNvSpPr>
            <a:spLocks noGrp="1" noRot="1" noMove="1" noResize="1" noEditPoints="1" noAdjustHandles="1" noChangeArrowheads="1" noChangeShapeType="1"/>
          </p:cNvSpPr>
          <p:nvPr userDrawn="1"/>
        </p:nvSpPr>
        <p:spPr>
          <a:xfrm>
            <a:off x="0" y="1258293"/>
            <a:ext cx="12274421" cy="55997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sz="1799" noProof="0"/>
          </a:p>
        </p:txBody>
      </p:sp>
      <p:sp>
        <p:nvSpPr>
          <p:cNvPr id="3" name="Title 1">
            <a:extLst>
              <a:ext uri="{FF2B5EF4-FFF2-40B4-BE49-F238E27FC236}">
                <a16:creationId xmlns:a16="http://schemas.microsoft.com/office/drawing/2014/main" id="{DF0FD37F-785D-E689-164B-D5C185D6D6D3}"/>
              </a:ext>
            </a:extLst>
          </p:cNvPr>
          <p:cNvSpPr>
            <a:spLocks noGrp="1"/>
          </p:cNvSpPr>
          <p:nvPr>
            <p:ph type="title" hasCustomPrompt="1"/>
          </p:nvPr>
        </p:nvSpPr>
        <p:spPr>
          <a:xfrm>
            <a:off x="1025584" y="467876"/>
            <a:ext cx="8817704" cy="492329"/>
          </a:xfrm>
        </p:spPr>
        <p:txBody>
          <a:bodyPr vert="horz" wrap="square">
            <a:spAutoFit/>
          </a:bodyPr>
          <a:lstStyle>
            <a:lvl1pPr rtl="0">
              <a:lnSpc>
                <a:spcPct val="100000"/>
              </a:lnSpc>
              <a:defRPr sz="3199"/>
            </a:lvl1pPr>
          </a:lstStyle>
          <a:p>
            <a:r>
              <a:rPr lang="en-AU" noProof="0"/>
              <a:t>Contents</a:t>
            </a:r>
          </a:p>
        </p:txBody>
      </p:sp>
      <p:sp>
        <p:nvSpPr>
          <p:cNvPr id="6" name="Text Placeholder 13">
            <a:extLst>
              <a:ext uri="{FF2B5EF4-FFF2-40B4-BE49-F238E27FC236}">
                <a16:creationId xmlns:a16="http://schemas.microsoft.com/office/drawing/2014/main" id="{6911C7D1-22B2-676D-E623-98F2EF103C6E}"/>
              </a:ext>
            </a:extLst>
          </p:cNvPr>
          <p:cNvSpPr>
            <a:spLocks noGrp="1"/>
          </p:cNvSpPr>
          <p:nvPr>
            <p:ph type="body" sz="quarter" idx="16" hasCustomPrompt="1"/>
          </p:nvPr>
        </p:nvSpPr>
        <p:spPr>
          <a:xfrm>
            <a:off x="1709406" y="2041218"/>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23" name="Text Placeholder 13">
            <a:extLst>
              <a:ext uri="{FF2B5EF4-FFF2-40B4-BE49-F238E27FC236}">
                <a16:creationId xmlns:a16="http://schemas.microsoft.com/office/drawing/2014/main" id="{A5727A1D-355D-0FDB-5FB6-3046DF1806B7}"/>
              </a:ext>
            </a:extLst>
          </p:cNvPr>
          <p:cNvSpPr>
            <a:spLocks noGrp="1"/>
          </p:cNvSpPr>
          <p:nvPr>
            <p:ph type="body" sz="quarter" idx="17" hasCustomPrompt="1"/>
          </p:nvPr>
        </p:nvSpPr>
        <p:spPr>
          <a:xfrm>
            <a:off x="1709406" y="2677998"/>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25" name="Text Placeholder 13">
            <a:extLst>
              <a:ext uri="{FF2B5EF4-FFF2-40B4-BE49-F238E27FC236}">
                <a16:creationId xmlns:a16="http://schemas.microsoft.com/office/drawing/2014/main" id="{1A7E250C-6FCF-16D6-C294-C969AF96895B}"/>
              </a:ext>
            </a:extLst>
          </p:cNvPr>
          <p:cNvSpPr>
            <a:spLocks noGrp="1"/>
          </p:cNvSpPr>
          <p:nvPr>
            <p:ph type="body" sz="quarter" idx="18" hasCustomPrompt="1"/>
          </p:nvPr>
        </p:nvSpPr>
        <p:spPr>
          <a:xfrm>
            <a:off x="1709406" y="3308473"/>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27" name="Text Placeholder 13">
            <a:extLst>
              <a:ext uri="{FF2B5EF4-FFF2-40B4-BE49-F238E27FC236}">
                <a16:creationId xmlns:a16="http://schemas.microsoft.com/office/drawing/2014/main" id="{B6B78152-D7C6-0A76-2748-9B1330C3BB5D}"/>
              </a:ext>
            </a:extLst>
          </p:cNvPr>
          <p:cNvSpPr>
            <a:spLocks noGrp="1"/>
          </p:cNvSpPr>
          <p:nvPr>
            <p:ph type="body" sz="quarter" idx="19" hasCustomPrompt="1"/>
          </p:nvPr>
        </p:nvSpPr>
        <p:spPr>
          <a:xfrm>
            <a:off x="1709406" y="3951557"/>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30" name="Text Placeholder 13">
            <a:extLst>
              <a:ext uri="{FF2B5EF4-FFF2-40B4-BE49-F238E27FC236}">
                <a16:creationId xmlns:a16="http://schemas.microsoft.com/office/drawing/2014/main" id="{7D0F03C2-4D7A-1265-F8BC-1F46E5250336}"/>
              </a:ext>
            </a:extLst>
          </p:cNvPr>
          <p:cNvSpPr>
            <a:spLocks noGrp="1"/>
          </p:cNvSpPr>
          <p:nvPr>
            <p:ph type="body" sz="quarter" idx="20" hasCustomPrompt="1"/>
          </p:nvPr>
        </p:nvSpPr>
        <p:spPr>
          <a:xfrm>
            <a:off x="1709406" y="4569422"/>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34" name="Text Placeholder 13">
            <a:extLst>
              <a:ext uri="{FF2B5EF4-FFF2-40B4-BE49-F238E27FC236}">
                <a16:creationId xmlns:a16="http://schemas.microsoft.com/office/drawing/2014/main" id="{D2622AA4-4674-6CBF-C1DB-7AD1364D8F12}"/>
              </a:ext>
            </a:extLst>
          </p:cNvPr>
          <p:cNvSpPr>
            <a:spLocks noGrp="1"/>
          </p:cNvSpPr>
          <p:nvPr>
            <p:ph type="body" sz="quarter" idx="21" hasCustomPrompt="1"/>
          </p:nvPr>
        </p:nvSpPr>
        <p:spPr>
          <a:xfrm>
            <a:off x="1709406" y="5225115"/>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sp>
        <p:nvSpPr>
          <p:cNvPr id="36" name="Text Placeholder 13">
            <a:extLst>
              <a:ext uri="{FF2B5EF4-FFF2-40B4-BE49-F238E27FC236}">
                <a16:creationId xmlns:a16="http://schemas.microsoft.com/office/drawing/2014/main" id="{5380175D-B214-774C-1B35-204744A78A98}"/>
              </a:ext>
            </a:extLst>
          </p:cNvPr>
          <p:cNvSpPr>
            <a:spLocks noGrp="1"/>
          </p:cNvSpPr>
          <p:nvPr>
            <p:ph type="body" sz="quarter" idx="22" hasCustomPrompt="1"/>
          </p:nvPr>
        </p:nvSpPr>
        <p:spPr>
          <a:xfrm>
            <a:off x="1709406" y="5855590"/>
            <a:ext cx="8133882" cy="276670"/>
          </a:xfrm>
          <a:prstGeom prst="rect">
            <a:avLst/>
          </a:prstGeom>
          <a:noFill/>
        </p:spPr>
        <p:txBody>
          <a:bodyPr wrap="none" tIns="0" anchor="ctr" anchorCtr="0"/>
          <a:lstStyle>
            <a:lvl1pPr rtl="0">
              <a:defRPr sz="1400">
                <a:solidFill>
                  <a:schemeClr val="accent3"/>
                </a:solidFill>
                <a:latin typeface="+mj-lt"/>
              </a:defRPr>
            </a:lvl1pPr>
          </a:lstStyle>
          <a:p>
            <a:pPr lvl="0"/>
            <a:r>
              <a:rPr lang="en-AU"/>
              <a:t>Title</a:t>
            </a:r>
          </a:p>
        </p:txBody>
      </p:sp>
      <p:pic>
        <p:nvPicPr>
          <p:cNvPr id="37" name="Picture 36">
            <a:extLst>
              <a:ext uri="{FF2B5EF4-FFF2-40B4-BE49-F238E27FC236}">
                <a16:creationId xmlns:a16="http://schemas.microsoft.com/office/drawing/2014/main" id="{03519954-713F-FE90-A891-543CCF475559}"/>
              </a:ext>
            </a:extLst>
          </p:cNvPr>
          <p:cNvPicPr>
            <a:picLocks noChangeAspect="1"/>
          </p:cNvPicPr>
          <p:nvPr userDrawn="1"/>
        </p:nvPicPr>
        <p:blipFill>
          <a:blip r:embed="rId2"/>
          <a:srcRect/>
          <a:stretch/>
        </p:blipFill>
        <p:spPr>
          <a:xfrm>
            <a:off x="0" y="1"/>
            <a:ext cx="1028670" cy="6858000"/>
          </a:xfrm>
          <a:prstGeom prst="rect">
            <a:avLst/>
          </a:prstGeom>
        </p:spPr>
      </p:pic>
      <p:pic>
        <p:nvPicPr>
          <p:cNvPr id="2" name="Graphic 1">
            <a:extLst>
              <a:ext uri="{FF2B5EF4-FFF2-40B4-BE49-F238E27FC236}">
                <a16:creationId xmlns:a16="http://schemas.microsoft.com/office/drawing/2014/main" id="{410ACE02-436B-9511-3526-A577720149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19572" y="6301549"/>
            <a:ext cx="554849" cy="554865"/>
          </a:xfrm>
          <a:prstGeom prst="rect">
            <a:avLst/>
          </a:prstGeom>
        </p:spPr>
      </p:pic>
      <p:sp>
        <p:nvSpPr>
          <p:cNvPr id="5" name="Text Placeholder 4">
            <a:extLst>
              <a:ext uri="{FF2B5EF4-FFF2-40B4-BE49-F238E27FC236}">
                <a16:creationId xmlns:a16="http://schemas.microsoft.com/office/drawing/2014/main" id="{D46BDFC3-CDDF-B6B3-C515-7E1EDAE24224}"/>
              </a:ext>
            </a:extLst>
          </p:cNvPr>
          <p:cNvSpPr>
            <a:spLocks noGrp="1"/>
          </p:cNvSpPr>
          <p:nvPr>
            <p:ph type="body" sz="quarter" idx="23" hasCustomPrompt="1"/>
          </p:nvPr>
        </p:nvSpPr>
        <p:spPr>
          <a:xfrm>
            <a:off x="1074130" y="1938581"/>
            <a:ext cx="449146" cy="449158"/>
          </a:xfrm>
        </p:spPr>
        <p:txBody>
          <a:bodyPr/>
          <a:lstStyle>
            <a:lvl1pPr algn="ctr">
              <a:defRPr sz="1600">
                <a:latin typeface="+mn-lt"/>
              </a:defRPr>
            </a:lvl1pPr>
          </a:lstStyle>
          <a:p>
            <a:pPr lvl="0"/>
            <a:r>
              <a:rPr lang="en-US"/>
              <a:t>#</a:t>
            </a:r>
            <a:endParaRPr lang="en-AU"/>
          </a:p>
        </p:txBody>
      </p:sp>
      <p:sp>
        <p:nvSpPr>
          <p:cNvPr id="7" name="Text Placeholder 4">
            <a:extLst>
              <a:ext uri="{FF2B5EF4-FFF2-40B4-BE49-F238E27FC236}">
                <a16:creationId xmlns:a16="http://schemas.microsoft.com/office/drawing/2014/main" id="{825F26EB-A00C-B0D9-0E7A-37BACEA8A4CD}"/>
              </a:ext>
            </a:extLst>
          </p:cNvPr>
          <p:cNvSpPr>
            <a:spLocks noGrp="1"/>
          </p:cNvSpPr>
          <p:nvPr>
            <p:ph type="body" sz="quarter" idx="24" hasCustomPrompt="1"/>
          </p:nvPr>
        </p:nvSpPr>
        <p:spPr>
          <a:xfrm>
            <a:off x="1072859" y="2584146"/>
            <a:ext cx="449146" cy="449158"/>
          </a:xfrm>
        </p:spPr>
        <p:txBody>
          <a:bodyPr/>
          <a:lstStyle>
            <a:lvl1pPr algn="ctr">
              <a:defRPr sz="1600">
                <a:latin typeface="+mn-lt"/>
              </a:defRPr>
            </a:lvl1pPr>
          </a:lstStyle>
          <a:p>
            <a:pPr lvl="0"/>
            <a:r>
              <a:rPr lang="en-US"/>
              <a:t>#</a:t>
            </a:r>
            <a:endParaRPr lang="en-AU"/>
          </a:p>
        </p:txBody>
      </p:sp>
      <p:sp>
        <p:nvSpPr>
          <p:cNvPr id="8" name="Text Placeholder 4">
            <a:extLst>
              <a:ext uri="{FF2B5EF4-FFF2-40B4-BE49-F238E27FC236}">
                <a16:creationId xmlns:a16="http://schemas.microsoft.com/office/drawing/2014/main" id="{291C5484-5CCA-BD37-865B-8F68806A2935}"/>
              </a:ext>
            </a:extLst>
          </p:cNvPr>
          <p:cNvSpPr>
            <a:spLocks noGrp="1"/>
          </p:cNvSpPr>
          <p:nvPr>
            <p:ph type="body" sz="quarter" idx="25" hasCustomPrompt="1"/>
          </p:nvPr>
        </p:nvSpPr>
        <p:spPr>
          <a:xfrm>
            <a:off x="1073393" y="3235732"/>
            <a:ext cx="449146" cy="449158"/>
          </a:xfrm>
        </p:spPr>
        <p:txBody>
          <a:bodyPr/>
          <a:lstStyle>
            <a:lvl1pPr algn="ctr">
              <a:defRPr sz="1600">
                <a:latin typeface="+mn-lt"/>
              </a:defRPr>
            </a:lvl1pPr>
          </a:lstStyle>
          <a:p>
            <a:pPr lvl="0"/>
            <a:r>
              <a:rPr lang="en-US"/>
              <a:t>#</a:t>
            </a:r>
            <a:endParaRPr lang="en-AU"/>
          </a:p>
        </p:txBody>
      </p:sp>
      <p:sp>
        <p:nvSpPr>
          <p:cNvPr id="9" name="Text Placeholder 4">
            <a:extLst>
              <a:ext uri="{FF2B5EF4-FFF2-40B4-BE49-F238E27FC236}">
                <a16:creationId xmlns:a16="http://schemas.microsoft.com/office/drawing/2014/main" id="{47B5F159-A41C-B35D-F542-42B70D5B839E}"/>
              </a:ext>
            </a:extLst>
          </p:cNvPr>
          <p:cNvSpPr>
            <a:spLocks noGrp="1"/>
          </p:cNvSpPr>
          <p:nvPr>
            <p:ph type="body" sz="quarter" idx="26" hasCustomPrompt="1"/>
          </p:nvPr>
        </p:nvSpPr>
        <p:spPr>
          <a:xfrm>
            <a:off x="1073596" y="3858445"/>
            <a:ext cx="449146" cy="449158"/>
          </a:xfrm>
        </p:spPr>
        <p:txBody>
          <a:bodyPr/>
          <a:lstStyle>
            <a:lvl1pPr algn="ctr">
              <a:defRPr sz="1600">
                <a:latin typeface="+mn-lt"/>
              </a:defRPr>
            </a:lvl1pPr>
          </a:lstStyle>
          <a:p>
            <a:pPr lvl="0"/>
            <a:r>
              <a:rPr lang="en-US"/>
              <a:t>#</a:t>
            </a:r>
            <a:endParaRPr lang="en-AU"/>
          </a:p>
        </p:txBody>
      </p:sp>
      <p:sp>
        <p:nvSpPr>
          <p:cNvPr id="10" name="Text Placeholder 4">
            <a:extLst>
              <a:ext uri="{FF2B5EF4-FFF2-40B4-BE49-F238E27FC236}">
                <a16:creationId xmlns:a16="http://schemas.microsoft.com/office/drawing/2014/main" id="{4C513D68-F497-FD0E-51D8-F38F8E88C647}"/>
              </a:ext>
            </a:extLst>
          </p:cNvPr>
          <p:cNvSpPr>
            <a:spLocks noGrp="1"/>
          </p:cNvSpPr>
          <p:nvPr>
            <p:ph type="body" sz="quarter" idx="27" hasCustomPrompt="1"/>
          </p:nvPr>
        </p:nvSpPr>
        <p:spPr>
          <a:xfrm>
            <a:off x="1073596" y="4482344"/>
            <a:ext cx="449146" cy="449158"/>
          </a:xfrm>
        </p:spPr>
        <p:txBody>
          <a:bodyPr/>
          <a:lstStyle>
            <a:lvl1pPr algn="ctr">
              <a:defRPr sz="1600">
                <a:latin typeface="+mn-lt"/>
              </a:defRPr>
            </a:lvl1pPr>
          </a:lstStyle>
          <a:p>
            <a:pPr lvl="0"/>
            <a:r>
              <a:rPr lang="en-US"/>
              <a:t>#</a:t>
            </a:r>
            <a:endParaRPr lang="en-AU"/>
          </a:p>
        </p:txBody>
      </p:sp>
      <p:sp>
        <p:nvSpPr>
          <p:cNvPr id="11" name="Text Placeholder 4">
            <a:extLst>
              <a:ext uri="{FF2B5EF4-FFF2-40B4-BE49-F238E27FC236}">
                <a16:creationId xmlns:a16="http://schemas.microsoft.com/office/drawing/2014/main" id="{73825FDE-5B22-C45D-5E58-66722E92FDF2}"/>
              </a:ext>
            </a:extLst>
          </p:cNvPr>
          <p:cNvSpPr>
            <a:spLocks noGrp="1"/>
          </p:cNvSpPr>
          <p:nvPr>
            <p:ph type="body" sz="quarter" idx="28" hasCustomPrompt="1"/>
          </p:nvPr>
        </p:nvSpPr>
        <p:spPr>
          <a:xfrm>
            <a:off x="1074130" y="5120931"/>
            <a:ext cx="449146" cy="449158"/>
          </a:xfrm>
        </p:spPr>
        <p:txBody>
          <a:bodyPr/>
          <a:lstStyle>
            <a:lvl1pPr algn="ctr">
              <a:defRPr sz="1600">
                <a:latin typeface="+mn-lt"/>
              </a:defRPr>
            </a:lvl1pPr>
          </a:lstStyle>
          <a:p>
            <a:pPr lvl="0"/>
            <a:r>
              <a:rPr lang="en-US"/>
              <a:t>#</a:t>
            </a:r>
            <a:endParaRPr lang="en-AU"/>
          </a:p>
        </p:txBody>
      </p:sp>
      <p:sp>
        <p:nvSpPr>
          <p:cNvPr id="12" name="Text Placeholder 4">
            <a:extLst>
              <a:ext uri="{FF2B5EF4-FFF2-40B4-BE49-F238E27FC236}">
                <a16:creationId xmlns:a16="http://schemas.microsoft.com/office/drawing/2014/main" id="{844FFB0F-E8B6-6E27-8266-A8C0B3DC9114}"/>
              </a:ext>
            </a:extLst>
          </p:cNvPr>
          <p:cNvSpPr>
            <a:spLocks noGrp="1"/>
          </p:cNvSpPr>
          <p:nvPr>
            <p:ph type="body" sz="quarter" idx="29" hasCustomPrompt="1"/>
          </p:nvPr>
        </p:nvSpPr>
        <p:spPr>
          <a:xfrm>
            <a:off x="1074130" y="5741894"/>
            <a:ext cx="449146" cy="449158"/>
          </a:xfrm>
        </p:spPr>
        <p:txBody>
          <a:bodyPr/>
          <a:lstStyle>
            <a:lvl1pPr algn="ctr">
              <a:defRPr sz="1600">
                <a:latin typeface="+mn-lt"/>
              </a:defRPr>
            </a:lvl1pPr>
          </a:lstStyle>
          <a:p>
            <a:pPr lvl="0"/>
            <a:r>
              <a:rPr lang="en-US"/>
              <a:t>#</a:t>
            </a:r>
            <a:endParaRPr lang="en-AU"/>
          </a:p>
        </p:txBody>
      </p:sp>
    </p:spTree>
    <p:extLst>
      <p:ext uri="{BB962C8B-B14F-4D97-AF65-F5344CB8AC3E}">
        <p14:creationId xmlns:p14="http://schemas.microsoft.com/office/powerpoint/2010/main" val="528172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Right column quote- dar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2"/>
          <a:srcRect/>
          <a:stretch/>
        </p:blipFill>
        <p:spPr>
          <a:xfrm>
            <a:off x="0" y="0"/>
            <a:ext cx="1028670" cy="6858000"/>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1035155" y="836419"/>
            <a:ext cx="5513473" cy="4576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1">
            <a:extLst>
              <a:ext uri="{FF2B5EF4-FFF2-40B4-BE49-F238E27FC236}">
                <a16:creationId xmlns:a16="http://schemas.microsoft.com/office/drawing/2014/main" id="{F6E209CF-5CDD-A606-3A5F-3E06A094BB55}"/>
              </a:ext>
            </a:extLst>
          </p:cNvPr>
          <p:cNvSpPr/>
          <p:nvPr userDrawn="1"/>
        </p:nvSpPr>
        <p:spPr>
          <a:xfrm>
            <a:off x="8991082" y="0"/>
            <a:ext cx="3207267" cy="6858000"/>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sp>
        <p:nvSpPr>
          <p:cNvPr id="5" name="Rectangle 4">
            <a:extLst>
              <a:ext uri="{FF2B5EF4-FFF2-40B4-BE49-F238E27FC236}">
                <a16:creationId xmlns:a16="http://schemas.microsoft.com/office/drawing/2014/main" id="{54741576-5C5A-3674-6559-7D2949616189}"/>
              </a:ext>
            </a:extLst>
          </p:cNvPr>
          <p:cNvSpPr/>
          <p:nvPr userDrawn="1"/>
        </p:nvSpPr>
        <p:spPr>
          <a:xfrm>
            <a:off x="8991083" y="0"/>
            <a:ext cx="1028670" cy="239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sp>
        <p:nvSpPr>
          <p:cNvPr id="8" name="Text Placeholder 6">
            <a:extLst>
              <a:ext uri="{FF2B5EF4-FFF2-40B4-BE49-F238E27FC236}">
                <a16:creationId xmlns:a16="http://schemas.microsoft.com/office/drawing/2014/main" id="{E3FC67B5-7C8C-F581-C666-55FFD612B173}"/>
              </a:ext>
            </a:extLst>
          </p:cNvPr>
          <p:cNvSpPr>
            <a:spLocks noGrp="1"/>
          </p:cNvSpPr>
          <p:nvPr>
            <p:ph type="body" sz="quarter" idx="16" hasCustomPrompt="1"/>
          </p:nvPr>
        </p:nvSpPr>
        <p:spPr>
          <a:xfrm>
            <a:off x="9488997" y="838761"/>
            <a:ext cx="2211437" cy="3851216"/>
          </a:xfrm>
        </p:spPr>
        <p:txBody>
          <a:bodyPr/>
          <a:lstStyle>
            <a:lvl1pPr>
              <a:lnSpc>
                <a:spcPct val="100000"/>
              </a:lnSpc>
              <a:defRPr sz="1600">
                <a:solidFill>
                  <a:schemeClr val="bg1"/>
                </a:solidFill>
              </a:defRPr>
            </a:lvl1pPr>
          </a:lstStyle>
          <a:p>
            <a:r>
              <a:rPr lang="en-AU"/>
              <a:t>We’re the independent national regulator for privacy and freedom of information. We promote and uphold your rights to access government-held information and have your person information protected.</a:t>
            </a:r>
          </a:p>
        </p:txBody>
      </p:sp>
      <p:pic>
        <p:nvPicPr>
          <p:cNvPr id="3" name="Graphic 3">
            <a:extLst>
              <a:ext uri="{FF2B5EF4-FFF2-40B4-BE49-F238E27FC236}">
                <a16:creationId xmlns:a16="http://schemas.microsoft.com/office/drawing/2014/main" id="{4E515D0B-6046-ABC2-5A89-5EC6F863F92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632819" y="6292219"/>
            <a:ext cx="565766" cy="565782"/>
          </a:xfrm>
          <a:prstGeom prst="rect">
            <a:avLst/>
          </a:prstGeom>
        </p:spPr>
      </p:pic>
      <p:sp>
        <p:nvSpPr>
          <p:cNvPr id="4" name="Rectangle 3">
            <a:extLst>
              <a:ext uri="{FF2B5EF4-FFF2-40B4-BE49-F238E27FC236}">
                <a16:creationId xmlns:a16="http://schemas.microsoft.com/office/drawing/2014/main" id="{BEC2334B-8D8F-FF9D-3A6C-3D572C2FB087}"/>
              </a:ext>
            </a:extLst>
          </p:cNvPr>
          <p:cNvSpPr/>
          <p:nvPr userDrawn="1"/>
        </p:nvSpPr>
        <p:spPr>
          <a:xfrm rot="5400000">
            <a:off x="8596284" y="410719"/>
            <a:ext cx="1028700" cy="239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spTree>
    <p:extLst>
      <p:ext uri="{BB962C8B-B14F-4D97-AF65-F5344CB8AC3E}">
        <p14:creationId xmlns:p14="http://schemas.microsoft.com/office/powerpoint/2010/main" val="3253153815"/>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Left column image - dark">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115070-BF5A-0E50-FE5A-1D15F61F9649}"/>
              </a:ext>
            </a:extLst>
          </p:cNvPr>
          <p:cNvSpPr/>
          <p:nvPr userDrawn="1"/>
        </p:nvSpPr>
        <p:spPr>
          <a:xfrm>
            <a:off x="6585" y="0"/>
            <a:ext cx="2934212" cy="6871007"/>
          </a:xfrm>
          <a:prstGeom prst="rect">
            <a:avLst/>
          </a:prstGeom>
          <a:solidFill>
            <a:srgbClr val="0657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pic>
        <p:nvPicPr>
          <p:cNvPr id="7" name="Picture 6" descr="A black background with icons&#10;&#10;AI-generated content may be incorrect.">
            <a:extLst>
              <a:ext uri="{FF2B5EF4-FFF2-40B4-BE49-F238E27FC236}">
                <a16:creationId xmlns:a16="http://schemas.microsoft.com/office/drawing/2014/main" id="{320444AF-DC1C-B94E-3D63-BE1321B6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6585" y="-659490"/>
            <a:ext cx="2934212" cy="7792794"/>
          </a:xfrm>
          <a:prstGeom prst="rect">
            <a:avLst/>
          </a:prstGeom>
        </p:spPr>
      </p:pic>
      <p:pic>
        <p:nvPicPr>
          <p:cNvPr id="6" name="Picture 5">
            <a:extLst>
              <a:ext uri="{FF2B5EF4-FFF2-40B4-BE49-F238E27FC236}">
                <a16:creationId xmlns:a16="http://schemas.microsoft.com/office/drawing/2014/main" id="{15F3391B-AAFB-688A-F554-8BE8A794BC4F}"/>
              </a:ext>
            </a:extLst>
          </p:cNvPr>
          <p:cNvPicPr>
            <a:picLocks noChangeAspect="1"/>
          </p:cNvPicPr>
          <p:nvPr userDrawn="1"/>
        </p:nvPicPr>
        <p:blipFill>
          <a:blip r:embed="rId3"/>
          <a:srcRect/>
          <a:stretch/>
        </p:blipFill>
        <p:spPr>
          <a:xfrm>
            <a:off x="6584" y="13008"/>
            <a:ext cx="1028670" cy="6858000"/>
          </a:xfrm>
          <a:prstGeom prst="rect">
            <a:avLst/>
          </a:prstGeom>
        </p:spPr>
      </p:pic>
      <p:sp>
        <p:nvSpPr>
          <p:cNvPr id="20" name="Text Placeholder 19">
            <a:extLst>
              <a:ext uri="{FF2B5EF4-FFF2-40B4-BE49-F238E27FC236}">
                <a16:creationId xmlns:a16="http://schemas.microsoft.com/office/drawing/2014/main" id="{1DC22882-9785-20C1-4D07-85C9D798DAA3}"/>
              </a:ext>
            </a:extLst>
          </p:cNvPr>
          <p:cNvSpPr>
            <a:spLocks noGrp="1"/>
          </p:cNvSpPr>
          <p:nvPr>
            <p:ph type="body" sz="quarter" idx="14"/>
          </p:nvPr>
        </p:nvSpPr>
        <p:spPr>
          <a:xfrm>
            <a:off x="5374510" y="1286508"/>
            <a:ext cx="5513473" cy="4576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Rectangle 21">
            <a:extLst>
              <a:ext uri="{FF2B5EF4-FFF2-40B4-BE49-F238E27FC236}">
                <a16:creationId xmlns:a16="http://schemas.microsoft.com/office/drawing/2014/main" id="{31716C2B-1733-35F9-1517-4FC8BA79B94B}"/>
              </a:ext>
            </a:extLst>
          </p:cNvPr>
          <p:cNvSpPr/>
          <p:nvPr userDrawn="1"/>
        </p:nvSpPr>
        <p:spPr>
          <a:xfrm rot="5400000">
            <a:off x="11557863" y="394563"/>
            <a:ext cx="1028700" cy="239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pic>
        <p:nvPicPr>
          <p:cNvPr id="2" name="Graphic 1">
            <a:extLst>
              <a:ext uri="{FF2B5EF4-FFF2-40B4-BE49-F238E27FC236}">
                <a16:creationId xmlns:a16="http://schemas.microsoft.com/office/drawing/2014/main" id="{16EEA816-5782-2CA3-299A-9735CB465DC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37152" y="6301549"/>
            <a:ext cx="554849" cy="554865"/>
          </a:xfrm>
          <a:prstGeom prst="rect">
            <a:avLst/>
          </a:prstGeom>
        </p:spPr>
      </p:pic>
    </p:spTree>
    <p:extLst>
      <p:ext uri="{BB962C8B-B14F-4D97-AF65-F5344CB8AC3E}">
        <p14:creationId xmlns:p14="http://schemas.microsoft.com/office/powerpoint/2010/main" val="2767902944"/>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guide id="3" pos="778" userDrawn="1">
          <p15:clr>
            <a:srgbClr val="FBAE40"/>
          </p15:clr>
        </p15:guide>
        <p15:guide id="4" orient="horz" pos="408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bg imag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64D943D6-CDF7-E5C6-283D-EE9F8901C197}"/>
              </a:ext>
            </a:extLst>
          </p:cNvPr>
          <p:cNvSpPr>
            <a:spLocks noGrp="1"/>
          </p:cNvSpPr>
          <p:nvPr>
            <p:ph type="pic" sz="quarter" idx="12"/>
          </p:nvPr>
        </p:nvSpPr>
        <p:spPr>
          <a:xfrm>
            <a:off x="256787" y="1258292"/>
            <a:ext cx="11930961" cy="5598122"/>
          </a:xfrm>
          <a:solidFill>
            <a:schemeClr val="accent5"/>
          </a:solidFill>
        </p:spPr>
        <p:txBody>
          <a:bodyPr/>
          <a:lstStyle>
            <a:lvl1pPr rtl="0">
              <a:defRPr sz="1050">
                <a:solidFill>
                  <a:srgbClr val="FF0000"/>
                </a:solidFill>
              </a:defRPr>
            </a:lvl1pPr>
          </a:lstStyle>
          <a:p>
            <a:r>
              <a:rPr lang="en-US" noProof="0"/>
              <a:t>Click icon to add picture</a:t>
            </a:r>
            <a:endParaRPr lang="en-AU" noProof="0"/>
          </a:p>
        </p:txBody>
      </p:sp>
      <p:sp>
        <p:nvSpPr>
          <p:cNvPr id="10" name="Rectangle 9">
            <a:extLst>
              <a:ext uri="{FF2B5EF4-FFF2-40B4-BE49-F238E27FC236}">
                <a16:creationId xmlns:a16="http://schemas.microsoft.com/office/drawing/2014/main" id="{EFC5B05D-A954-78A4-0E74-5E233DF6AF22}"/>
              </a:ext>
            </a:extLst>
          </p:cNvPr>
          <p:cNvSpPr/>
          <p:nvPr userDrawn="1"/>
        </p:nvSpPr>
        <p:spPr>
          <a:xfrm>
            <a:off x="1066669" y="2655255"/>
            <a:ext cx="4788075" cy="1961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799" err="1">
              <a:solidFill>
                <a:schemeClr val="bg1"/>
              </a:solidFill>
            </a:endParaRPr>
          </a:p>
        </p:txBody>
      </p:sp>
      <p:pic>
        <p:nvPicPr>
          <p:cNvPr id="11" name="Graphic 10">
            <a:extLst>
              <a:ext uri="{FF2B5EF4-FFF2-40B4-BE49-F238E27FC236}">
                <a16:creationId xmlns:a16="http://schemas.microsoft.com/office/drawing/2014/main" id="{2F13073F-DDE0-4CD0-AE8B-38AD419AB0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8484" y="5862869"/>
            <a:ext cx="993516" cy="993545"/>
          </a:xfrm>
          <a:prstGeom prst="rect">
            <a:avLst/>
          </a:prstGeom>
        </p:spPr>
      </p:pic>
      <p:pic>
        <p:nvPicPr>
          <p:cNvPr id="5" name="Graphic 4">
            <a:extLst>
              <a:ext uri="{FF2B5EF4-FFF2-40B4-BE49-F238E27FC236}">
                <a16:creationId xmlns:a16="http://schemas.microsoft.com/office/drawing/2014/main" id="{9A31B173-097E-B92F-098A-0E1833C6329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626" y="307773"/>
            <a:ext cx="4940332" cy="712347"/>
          </a:xfrm>
          <a:prstGeom prst="rect">
            <a:avLst/>
          </a:prstGeom>
        </p:spPr>
      </p:pic>
      <p:pic>
        <p:nvPicPr>
          <p:cNvPr id="3" name="Picture 2">
            <a:extLst>
              <a:ext uri="{FF2B5EF4-FFF2-40B4-BE49-F238E27FC236}">
                <a16:creationId xmlns:a16="http://schemas.microsoft.com/office/drawing/2014/main" id="{A4838397-292B-15B9-26ED-0610EAF7F30C}"/>
              </a:ext>
            </a:extLst>
          </p:cNvPr>
          <p:cNvPicPr>
            <a:picLocks noChangeAspect="1"/>
          </p:cNvPicPr>
          <p:nvPr userDrawn="1"/>
        </p:nvPicPr>
        <p:blipFill>
          <a:blip r:embed="rId6"/>
          <a:srcRect/>
          <a:stretch/>
        </p:blipFill>
        <p:spPr>
          <a:xfrm>
            <a:off x="0" y="1"/>
            <a:ext cx="1028670" cy="6858000"/>
          </a:xfrm>
          <a:prstGeom prst="rect">
            <a:avLst/>
          </a:prstGeom>
        </p:spPr>
      </p:pic>
      <p:sp>
        <p:nvSpPr>
          <p:cNvPr id="7" name="Subtitle 2">
            <a:extLst>
              <a:ext uri="{FF2B5EF4-FFF2-40B4-BE49-F238E27FC236}">
                <a16:creationId xmlns:a16="http://schemas.microsoft.com/office/drawing/2014/main" id="{1174D757-5123-2799-38D2-CA6DF543EB5F}"/>
              </a:ext>
            </a:extLst>
          </p:cNvPr>
          <p:cNvSpPr>
            <a:spLocks noGrp="1"/>
          </p:cNvSpPr>
          <p:nvPr>
            <p:ph type="subTitle" idx="1" hasCustomPrompt="1"/>
          </p:nvPr>
        </p:nvSpPr>
        <p:spPr>
          <a:xfrm>
            <a:off x="1421659" y="2982725"/>
            <a:ext cx="4335507" cy="1506042"/>
          </a:xfrm>
          <a:prstGeom prst="rect">
            <a:avLst/>
          </a:prstGeom>
          <a:solidFill>
            <a:schemeClr val="accent3"/>
          </a:solidFill>
        </p:spPr>
        <p:txBody>
          <a:bodyPr lIns="0"/>
          <a:lstStyle>
            <a:lvl1pPr marL="0" indent="0" algn="l">
              <a:lnSpc>
                <a:spcPts val="4599"/>
              </a:lnSpc>
              <a:spcBef>
                <a:spcPts val="0"/>
              </a:spcBef>
              <a:spcAft>
                <a:spcPts val="1134"/>
              </a:spcAft>
              <a:buNone/>
              <a:defRPr sz="3599" b="0">
                <a:solidFill>
                  <a:schemeClr val="bg1"/>
                </a:solidFill>
                <a:latin typeface="Aptos" panose="020B0004020202020204" pitchFamily="34" charset="0"/>
                <a:ea typeface="Aptos" panose="020B0004020202020204" pitchFamily="34" charset="0"/>
                <a:cs typeface="Sanskrit Text" panose="020B0502040204020203" pitchFamily="18" charset="0"/>
              </a:defRPr>
            </a:lvl1pPr>
            <a:lvl2pPr marL="0" indent="0" algn="l">
              <a:lnSpc>
                <a:spcPts val="2599"/>
              </a:lnSpc>
              <a:spcBef>
                <a:spcPts val="400"/>
              </a:spcBef>
              <a:spcAft>
                <a:spcPts val="1134"/>
              </a:spcAft>
              <a:buNone/>
              <a:defRPr sz="2599" b="0">
                <a:solidFill>
                  <a:srgbClr val="FF0000"/>
                </a:solidFill>
              </a:defRPr>
            </a:lvl2pPr>
            <a:lvl3pPr marL="0" indent="0" algn="l">
              <a:lnSpc>
                <a:spcPts val="2599"/>
              </a:lnSpc>
              <a:spcBef>
                <a:spcPts val="400"/>
              </a:spcBef>
              <a:spcAft>
                <a:spcPts val="1134"/>
              </a:spcAft>
              <a:buNone/>
              <a:defRPr sz="2599">
                <a:solidFill>
                  <a:schemeClr val="bg1"/>
                </a:solidFill>
              </a:defRPr>
            </a:lvl3pPr>
            <a:lvl4pPr marL="0" indent="0" algn="l">
              <a:lnSpc>
                <a:spcPts val="2599"/>
              </a:lnSpc>
              <a:spcBef>
                <a:spcPts val="400"/>
              </a:spcBef>
              <a:spcAft>
                <a:spcPts val="1134"/>
              </a:spcAft>
              <a:buNone/>
              <a:defRPr sz="2599">
                <a:solidFill>
                  <a:schemeClr val="bg1"/>
                </a:solidFill>
              </a:defRPr>
            </a:lvl4pPr>
            <a:lvl5pPr marL="0" indent="0" algn="l">
              <a:lnSpc>
                <a:spcPts val="2599"/>
              </a:lnSpc>
              <a:spcBef>
                <a:spcPts val="400"/>
              </a:spcBef>
              <a:spcAft>
                <a:spcPts val="1134"/>
              </a:spcAft>
              <a:buNone/>
              <a:defRPr sz="2599">
                <a:solidFill>
                  <a:schemeClr val="bg1"/>
                </a:solidFill>
              </a:defRPr>
            </a:lvl5pPr>
            <a:lvl6pPr marL="0" indent="0" algn="l">
              <a:lnSpc>
                <a:spcPts val="2599"/>
              </a:lnSpc>
              <a:spcBef>
                <a:spcPts val="400"/>
              </a:spcBef>
              <a:spcAft>
                <a:spcPts val="1134"/>
              </a:spcAft>
              <a:buNone/>
              <a:defRPr sz="2599">
                <a:solidFill>
                  <a:schemeClr val="bg1"/>
                </a:solidFill>
              </a:defRPr>
            </a:lvl6pPr>
            <a:lvl7pPr marL="0" indent="0" algn="l">
              <a:lnSpc>
                <a:spcPts val="2599"/>
              </a:lnSpc>
              <a:spcBef>
                <a:spcPts val="400"/>
              </a:spcBef>
              <a:spcAft>
                <a:spcPts val="1134"/>
              </a:spcAft>
              <a:buNone/>
              <a:defRPr sz="2599">
                <a:solidFill>
                  <a:schemeClr val="bg1"/>
                </a:solidFill>
              </a:defRPr>
            </a:lvl7pPr>
            <a:lvl8pPr marL="0" indent="0" algn="l">
              <a:lnSpc>
                <a:spcPts val="2599"/>
              </a:lnSpc>
              <a:spcBef>
                <a:spcPts val="400"/>
              </a:spcBef>
              <a:spcAft>
                <a:spcPts val="1134"/>
              </a:spcAft>
              <a:buNone/>
              <a:defRPr sz="2599">
                <a:solidFill>
                  <a:schemeClr val="bg1"/>
                </a:solidFill>
              </a:defRPr>
            </a:lvl8pPr>
            <a:lvl9pPr marL="0" indent="0" algn="l">
              <a:lnSpc>
                <a:spcPts val="2599"/>
              </a:lnSpc>
              <a:spcBef>
                <a:spcPts val="400"/>
              </a:spcBef>
              <a:spcAft>
                <a:spcPts val="1134"/>
              </a:spcAft>
              <a:buNone/>
              <a:defRPr sz="2599">
                <a:solidFill>
                  <a:schemeClr val="bg1"/>
                </a:solidFill>
              </a:defRPr>
            </a:lvl9pPr>
          </a:lstStyle>
          <a:p>
            <a:r>
              <a:rPr lang="en-AU" noProof="0"/>
              <a:t>Presentation title with </a:t>
            </a:r>
            <a:r>
              <a:rPr lang="en-AU" noProof="0" err="1"/>
              <a:t>bg</a:t>
            </a:r>
            <a:r>
              <a:rPr lang="en-AU" noProof="0"/>
              <a:t> image</a:t>
            </a:r>
          </a:p>
          <a:p>
            <a:endParaRPr lang="en-AU" noProof="0"/>
          </a:p>
          <a:p>
            <a:endParaRPr lang="en-AU" noProof="0"/>
          </a:p>
        </p:txBody>
      </p:sp>
    </p:spTree>
    <p:extLst>
      <p:ext uri="{BB962C8B-B14F-4D97-AF65-F5344CB8AC3E}">
        <p14:creationId xmlns:p14="http://schemas.microsoft.com/office/powerpoint/2010/main" val="73282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6.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1.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2.wdp"/></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3.wdp"/></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4.wdp"/></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6.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8.sv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5.pn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5.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6.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hyperlink" Target="http://www.oaic.gov.au/keyter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6.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67D"/>
        </a:solidFill>
        <a:effectLst/>
      </p:bgPr>
    </p:bg>
    <p:spTree>
      <p:nvGrpSpPr>
        <p:cNvPr id="1" name=""/>
        <p:cNvGrpSpPr/>
        <p:nvPr/>
      </p:nvGrpSpPr>
      <p:grpSpPr>
        <a:xfrm>
          <a:off x="0" y="0"/>
          <a:ext cx="0" cy="0"/>
          <a:chOff x="0" y="0"/>
          <a:chExt cx="0" cy="0"/>
        </a:xfrm>
      </p:grpSpPr>
      <p:sp>
        <p:nvSpPr>
          <p:cNvPr id="2" name="Freeform 2"/>
          <p:cNvSpPr/>
          <p:nvPr/>
        </p:nvSpPr>
        <p:spPr>
          <a:xfrm>
            <a:off x="672885" y="5562969"/>
            <a:ext cx="1332472" cy="721958"/>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8" name="Title 1">
            <a:extLst>
              <a:ext uri="{FF2B5EF4-FFF2-40B4-BE49-F238E27FC236}">
                <a16:creationId xmlns:a16="http://schemas.microsoft.com/office/drawing/2014/main" id="{F4CED497-C317-9431-0017-19F457221847}"/>
              </a:ext>
            </a:extLst>
          </p:cNvPr>
          <p:cNvSpPr txBox="1">
            <a:spLocks/>
          </p:cNvSpPr>
          <p:nvPr/>
        </p:nvSpPr>
        <p:spPr>
          <a:xfrm>
            <a:off x="433227" y="395463"/>
            <a:ext cx="7277494" cy="264160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latin typeface="Source Sans Pro"/>
                <a:ea typeface="Source Sans Pro"/>
                <a:cs typeface="Arial"/>
              </a:rPr>
              <a:t>Online Privacy and the Upcoming </a:t>
            </a:r>
            <a:endParaRPr lang="en-US" sz="6000" dirty="0">
              <a:solidFill>
                <a:schemeClr val="bg1"/>
              </a:solidFill>
              <a:latin typeface="Source Sans Pro"/>
              <a:ea typeface="Source Sans Pro"/>
            </a:endParaRPr>
          </a:p>
          <a:p>
            <a:r>
              <a:rPr lang="en-US" sz="6000" b="1" dirty="0">
                <a:solidFill>
                  <a:srgbClr val="00A9CE"/>
                </a:solidFill>
                <a:latin typeface="Source Sans Pro"/>
                <a:ea typeface="Source Sans Pro"/>
                <a:cs typeface="Arial"/>
              </a:rPr>
              <a:t>Children's Online Privacy Code</a:t>
            </a:r>
            <a:endParaRPr lang="en-US" sz="4800">
              <a:solidFill>
                <a:srgbClr val="000000"/>
              </a:solidFill>
              <a:latin typeface="Source Sans Pro"/>
              <a:ea typeface="Source Sans Pro"/>
              <a:cs typeface="Arial"/>
            </a:endParaRPr>
          </a:p>
          <a:p>
            <a:endParaRPr lang="en-US" sz="4000" b="1" dirty="0">
              <a:solidFill>
                <a:srgbClr val="B5E9FF"/>
              </a:solidFill>
              <a:latin typeface="Source Sans Pro"/>
              <a:ea typeface="Source Sans Pro"/>
              <a:cs typeface="Arial"/>
            </a:endParaRPr>
          </a:p>
          <a:p>
            <a:r>
              <a:rPr lang="en-US" sz="4000" b="1">
                <a:solidFill>
                  <a:srgbClr val="B5E9FF"/>
                </a:solidFill>
                <a:latin typeface="Source Sans Pro"/>
                <a:ea typeface="Source Sans Pro"/>
                <a:cs typeface="Arial"/>
              </a:rPr>
              <a:t>Secondary Schools</a:t>
            </a:r>
            <a:endParaRPr lang="en-US" b="1">
              <a:solidFill>
                <a:srgbClr val="B5E9FF"/>
              </a:solidFill>
              <a:latin typeface="Source Sans Pro"/>
              <a:ea typeface="Source Sans Pro"/>
              <a:cs typeface="Arial"/>
            </a:endParaRPr>
          </a:p>
        </p:txBody>
      </p:sp>
      <p:pic>
        <p:nvPicPr>
          <p:cNvPr id="12" name="Picture 11" descr="A group of blue icons&#10;&#10;AI-generated content may be incorrect.">
            <a:extLst>
              <a:ext uri="{FF2B5EF4-FFF2-40B4-BE49-F238E27FC236}">
                <a16:creationId xmlns:a16="http://schemas.microsoft.com/office/drawing/2014/main" id="{98F3C189-AB5A-2D59-C061-55E6B22B4196}"/>
              </a:ext>
            </a:extLst>
          </p:cNvPr>
          <p:cNvPicPr>
            <a:picLocks noChangeAspect="1"/>
          </p:cNvPicPr>
          <p:nvPr/>
        </p:nvPicPr>
        <p:blipFill>
          <a:blip r:embed="rId5"/>
          <a:stretch>
            <a:fillRect/>
          </a:stretch>
        </p:blipFill>
        <p:spPr>
          <a:xfrm>
            <a:off x="7322885" y="-119062"/>
            <a:ext cx="7380792" cy="6858000"/>
          </a:xfrm>
          <a:prstGeom prst="rect">
            <a:avLst/>
          </a:prstGeom>
        </p:spPr>
      </p:pic>
      <p:pic>
        <p:nvPicPr>
          <p:cNvPr id="3" name="Picture 2" descr="A blue background with white text&#10;&#10;AI-generated content may be incorrect.">
            <a:extLst>
              <a:ext uri="{FF2B5EF4-FFF2-40B4-BE49-F238E27FC236}">
                <a16:creationId xmlns:a16="http://schemas.microsoft.com/office/drawing/2014/main" id="{11AE04C2-95B4-940C-CD55-B1BA81E22962}"/>
              </a:ext>
            </a:extLst>
          </p:cNvPr>
          <p:cNvPicPr>
            <a:picLocks noChangeAspect="1"/>
          </p:cNvPicPr>
          <p:nvPr/>
        </p:nvPicPr>
        <p:blipFill>
          <a:blip r:embed="rId6"/>
          <a:stretch>
            <a:fillRect/>
          </a:stretch>
        </p:blipFill>
        <p:spPr>
          <a:xfrm>
            <a:off x="2495135" y="5399435"/>
            <a:ext cx="1071434" cy="1049868"/>
          </a:xfrm>
          <a:prstGeom prst="rect">
            <a:avLst/>
          </a:prstGeom>
        </p:spPr>
      </p:pic>
    </p:spTree>
    <p:extLst>
      <p:ext uri="{BB962C8B-B14F-4D97-AF65-F5344CB8AC3E}">
        <p14:creationId xmlns:p14="http://schemas.microsoft.com/office/powerpoint/2010/main" val="326265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FDEC0577-EE25-967B-CEF6-037B1CAFFC88}"/>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7" name="Rectangle: Rounded Corners 6">
            <a:extLst>
              <a:ext uri="{FF2B5EF4-FFF2-40B4-BE49-F238E27FC236}">
                <a16:creationId xmlns:a16="http://schemas.microsoft.com/office/drawing/2014/main" id="{036DE184-10F2-780E-9E3D-47EBF2279E95}"/>
              </a:ext>
            </a:extLst>
          </p:cNvPr>
          <p:cNvSpPr/>
          <p:nvPr/>
        </p:nvSpPr>
        <p:spPr>
          <a:xfrm>
            <a:off x="620474" y="302309"/>
            <a:ext cx="11007463" cy="1845043"/>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9" name="Text Placeholder 3">
            <a:extLst>
              <a:ext uri="{FF2B5EF4-FFF2-40B4-BE49-F238E27FC236}">
                <a16:creationId xmlns:a16="http://schemas.microsoft.com/office/drawing/2014/main" id="{38F5D809-50EF-A34B-4FDB-4C99726DF79A}"/>
              </a:ext>
            </a:extLst>
          </p:cNvPr>
          <p:cNvSpPr txBox="1">
            <a:spLocks/>
          </p:cNvSpPr>
          <p:nvPr/>
        </p:nvSpPr>
        <p:spPr>
          <a:xfrm>
            <a:off x="749467" y="421225"/>
            <a:ext cx="10464387" cy="856615"/>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dirty="0">
                <a:latin typeface="Source Sans Pro"/>
                <a:ea typeface="Source Sans Pro"/>
              </a:rPr>
              <a:t>Rule 1: Many online services will need to follow the rules in the Code</a:t>
            </a:r>
            <a:endParaRPr lang="en-AU" sz="2600" dirty="0">
              <a:latin typeface="Source Sans Pro"/>
              <a:ea typeface="Source Sans Pro"/>
            </a:endParaRPr>
          </a:p>
        </p:txBody>
      </p:sp>
      <p:sp>
        <p:nvSpPr>
          <p:cNvPr id="11" name="TextBox 10">
            <a:extLst>
              <a:ext uri="{FF2B5EF4-FFF2-40B4-BE49-F238E27FC236}">
                <a16:creationId xmlns:a16="http://schemas.microsoft.com/office/drawing/2014/main" id="{A1CAB17B-496C-FA62-DAB0-01142DD66883}"/>
              </a:ext>
            </a:extLst>
          </p:cNvPr>
          <p:cNvSpPr txBox="1"/>
          <p:nvPr/>
        </p:nvSpPr>
        <p:spPr>
          <a:xfrm>
            <a:off x="760412" y="946916"/>
            <a:ext cx="10685537" cy="1077218"/>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dirty="0">
                <a:latin typeface="Source Sans Pro"/>
                <a:ea typeface="Source Sans Pro"/>
              </a:rPr>
              <a:t>These include online services:​</a:t>
            </a:r>
          </a:p>
          <a:p>
            <a:pPr marL="742315" lvl="1" indent="-285115" fontAlgn="base">
              <a:buFont typeface="Arial" panose="020B0604020202020204" pitchFamily="34" charset="0"/>
              <a:buChar char="•"/>
            </a:pPr>
            <a:r>
              <a:rPr lang="en-US" sz="1600" dirty="0">
                <a:latin typeface="Source Sans Pro"/>
                <a:ea typeface="Source Sans Pro"/>
              </a:rPr>
              <a:t>that </a:t>
            </a:r>
            <a:r>
              <a:rPr lang="en-US" sz="1600" b="1" dirty="0">
                <a:latin typeface="Source Sans Pro"/>
                <a:ea typeface="Source Sans Pro"/>
              </a:rPr>
              <a:t>you use in your daily life</a:t>
            </a:r>
            <a:r>
              <a:rPr lang="en-US" sz="1600" dirty="0">
                <a:latin typeface="Source Sans Pro"/>
                <a:ea typeface="Source Sans Pro"/>
              </a:rPr>
              <a:t>, like messaging apps, games, and education websites, and​ education websites, and</a:t>
            </a:r>
          </a:p>
          <a:p>
            <a:pPr marL="742315" lvl="1" indent="-285115" fontAlgn="base">
              <a:buFont typeface="Arial" panose="020B0604020202020204" pitchFamily="34" charset="0"/>
              <a:buChar char="•"/>
            </a:pPr>
            <a:r>
              <a:rPr lang="en-US" sz="1600" dirty="0">
                <a:latin typeface="Source Sans Pro"/>
                <a:ea typeface="Source Sans Pro"/>
              </a:rPr>
              <a:t>that the </a:t>
            </a:r>
            <a:r>
              <a:rPr lang="en-US" sz="1600" b="1" dirty="0">
                <a:latin typeface="Source Sans Pro"/>
                <a:ea typeface="Source Sans Pro"/>
              </a:rPr>
              <a:t>adults in your life use to record and share personal information about you</a:t>
            </a:r>
            <a:r>
              <a:rPr lang="en-US" sz="1600" dirty="0">
                <a:latin typeface="Source Sans Pro"/>
                <a:ea typeface="Source Sans Pro"/>
              </a:rPr>
              <a:t>, like school apps used by teachers to message your parents or apps that parents use to track their babies’ sleep.</a:t>
            </a:r>
            <a:endParaRPr lang="en-GB" sz="1600" dirty="0">
              <a:latin typeface="Source Sans Pro"/>
              <a:ea typeface="Source Sans Pro"/>
            </a:endParaRPr>
          </a:p>
        </p:txBody>
      </p:sp>
      <p:sp>
        <p:nvSpPr>
          <p:cNvPr id="13" name="Rectangle: Rounded Corners 12">
            <a:extLst>
              <a:ext uri="{FF2B5EF4-FFF2-40B4-BE49-F238E27FC236}">
                <a16:creationId xmlns:a16="http://schemas.microsoft.com/office/drawing/2014/main" id="{20195006-B76A-0E82-47A1-C925F93DBA47}"/>
              </a:ext>
            </a:extLst>
          </p:cNvPr>
          <p:cNvSpPr/>
          <p:nvPr/>
        </p:nvSpPr>
        <p:spPr>
          <a:xfrm>
            <a:off x="619390" y="2431762"/>
            <a:ext cx="11006829" cy="1420750"/>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5" name="TextBox 14">
            <a:extLst>
              <a:ext uri="{FF2B5EF4-FFF2-40B4-BE49-F238E27FC236}">
                <a16:creationId xmlns:a16="http://schemas.microsoft.com/office/drawing/2014/main" id="{50F4CB8D-6069-230C-89A7-F0C4EE844958}"/>
              </a:ext>
            </a:extLst>
          </p:cNvPr>
          <p:cNvSpPr txBox="1"/>
          <p:nvPr/>
        </p:nvSpPr>
        <p:spPr>
          <a:xfrm>
            <a:off x="752898" y="2592130"/>
            <a:ext cx="10578331" cy="1077218"/>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1600" b="1" dirty="0">
                <a:latin typeface="Source Sans Pro"/>
                <a:ea typeface="Source Sans Pro"/>
              </a:rPr>
              <a:t>Once the Code is in place, many online services that use AND ones that you do not use but the adults in your life use to share your personal information, will need to follow the rules in the Code.</a:t>
            </a:r>
            <a:r>
              <a:rPr lang="en-AU" sz="1600" dirty="0">
                <a:latin typeface="Source Sans Pro"/>
                <a:ea typeface="Source Sans Pro"/>
              </a:rPr>
              <a:t>​</a:t>
            </a:r>
            <a:br>
              <a:rPr lang="en-AU" sz="1600" dirty="0">
                <a:latin typeface="Source Sans Pro"/>
                <a:ea typeface="Source Sans Pro"/>
              </a:rPr>
            </a:br>
            <a:r>
              <a:rPr lang="en-AU" sz="1600" dirty="0">
                <a:latin typeface="Source Sans Pro"/>
                <a:ea typeface="Source Sans Pro"/>
              </a:rPr>
              <a:t>​</a:t>
            </a:r>
            <a:br>
              <a:rPr lang="en-AU" sz="1600" dirty="0">
                <a:latin typeface="Source Sans Pro"/>
                <a:ea typeface="Source Sans Pro"/>
              </a:rPr>
            </a:br>
            <a:r>
              <a:rPr lang="en-AU" sz="1600" dirty="0">
                <a:latin typeface="Source Sans Pro"/>
                <a:ea typeface="Source Sans Pro"/>
              </a:rPr>
              <a:t>This means that even online services that aren’t made for you, or used by you, will need to follow the rules in the Code.</a:t>
            </a:r>
            <a:endParaRPr lang="en-US" sz="1600" dirty="0">
              <a:latin typeface="Source Sans Pro"/>
              <a:ea typeface="Source Sans Pro"/>
            </a:endParaRPr>
          </a:p>
        </p:txBody>
      </p:sp>
      <p:pic>
        <p:nvPicPr>
          <p:cNvPr id="17" name="Picture 16">
            <a:extLst>
              <a:ext uri="{FF2B5EF4-FFF2-40B4-BE49-F238E27FC236}">
                <a16:creationId xmlns:a16="http://schemas.microsoft.com/office/drawing/2014/main" id="{5EC6604E-BFBA-5EC8-3852-8041A1C93955}"/>
              </a:ext>
            </a:extLst>
          </p:cNvPr>
          <p:cNvPicPr>
            <a:picLocks noChangeAspect="1"/>
          </p:cNvPicPr>
          <p:nvPr/>
        </p:nvPicPr>
        <p:blipFill>
          <a:blip r:embed="rId3">
            <a:extLst>
              <a:ext uri="{BEBA8EAE-BF5A-486C-A8C5-ECC9F3942E4B}">
                <a14:imgProps xmlns:a14="http://schemas.microsoft.com/office/drawing/2010/main">
                  <a14:imgLayer r:embed="rId4">
                    <a14:imgEffect>
                      <a14:saturation sat="138000"/>
                    </a14:imgEffect>
                  </a14:imgLayer>
                </a14:imgProps>
              </a:ext>
            </a:extLst>
          </a:blip>
          <a:stretch>
            <a:fillRect/>
          </a:stretch>
        </p:blipFill>
        <p:spPr>
          <a:xfrm>
            <a:off x="8046720" y="3850160"/>
            <a:ext cx="3391904" cy="2855486"/>
          </a:xfrm>
          <a:prstGeom prst="rect">
            <a:avLst/>
          </a:prstGeom>
        </p:spPr>
      </p:pic>
      <p:sp>
        <p:nvSpPr>
          <p:cNvPr id="4" name="TextBox 3">
            <a:extLst>
              <a:ext uri="{FF2B5EF4-FFF2-40B4-BE49-F238E27FC236}">
                <a16:creationId xmlns:a16="http://schemas.microsoft.com/office/drawing/2014/main" id="{3D9A2D5A-BFD6-499F-FA99-7DB855C7D9C6}"/>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1?</a:t>
            </a:r>
            <a:endParaRPr lang="en-US" sz="1600" dirty="0"/>
          </a:p>
        </p:txBody>
      </p:sp>
      <p:graphicFrame>
        <p:nvGraphicFramePr>
          <p:cNvPr id="6" name="Table 5">
            <a:extLst>
              <a:ext uri="{FF2B5EF4-FFF2-40B4-BE49-F238E27FC236}">
                <a16:creationId xmlns:a16="http://schemas.microsoft.com/office/drawing/2014/main" id="{D2442F8A-1DB4-46B6-E4E6-84BDAEAB07EC}"/>
              </a:ext>
            </a:extLst>
          </p:cNvPr>
          <p:cNvGraphicFramePr>
            <a:graphicFrameLocks noGrp="1"/>
          </p:cNvGraphicFramePr>
          <p:nvPr>
            <p:extLst>
              <p:ext uri="{D42A27DB-BD31-4B8C-83A1-F6EECF244321}">
                <p14:modId xmlns:p14="http://schemas.microsoft.com/office/powerpoint/2010/main" val="2431103326"/>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337456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53A2B-2C0B-C5F2-E1DB-0998DE3DABE3}"/>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5CBAF5B1-2FC3-86A9-E5C2-8EE65CF115AD}"/>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C722A39F-862C-AB0E-2A75-AA57907CD712}"/>
              </a:ext>
            </a:extLst>
          </p:cNvPr>
          <p:cNvSpPr/>
          <p:nvPr/>
        </p:nvSpPr>
        <p:spPr>
          <a:xfrm>
            <a:off x="568813" y="302309"/>
            <a:ext cx="11059346" cy="1965495"/>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A1E4DA55-B706-48F4-589C-35E3DD5078EC}"/>
              </a:ext>
            </a:extLst>
          </p:cNvPr>
          <p:cNvSpPr txBox="1">
            <a:spLocks/>
          </p:cNvSpPr>
          <p:nvPr/>
        </p:nvSpPr>
        <p:spPr>
          <a:xfrm>
            <a:off x="659728" y="407668"/>
            <a:ext cx="10725810" cy="856615"/>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dirty="0">
                <a:latin typeface="Source Sans Pro"/>
                <a:ea typeface="Source Sans Pro"/>
              </a:rPr>
              <a:t>Rule 2: To protect your personal information, online services have to either give everyone better privacy protections or check your age</a:t>
            </a:r>
            <a:endParaRPr lang="en-AU" sz="2600" dirty="0">
              <a:latin typeface="Source Sans Pro"/>
              <a:ea typeface="Source Sans Pro"/>
            </a:endParaRPr>
          </a:p>
        </p:txBody>
      </p:sp>
      <p:sp>
        <p:nvSpPr>
          <p:cNvPr id="8" name="TextBox 7">
            <a:extLst>
              <a:ext uri="{FF2B5EF4-FFF2-40B4-BE49-F238E27FC236}">
                <a16:creationId xmlns:a16="http://schemas.microsoft.com/office/drawing/2014/main" id="{9F29C03B-A7BA-C803-7DEB-7787E9B8DD88}"/>
              </a:ext>
            </a:extLst>
          </p:cNvPr>
          <p:cNvSpPr txBox="1"/>
          <p:nvPr/>
        </p:nvSpPr>
        <p:spPr>
          <a:xfrm>
            <a:off x="663649" y="1256966"/>
            <a:ext cx="10741167" cy="830997"/>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dirty="0">
                <a:latin typeface="Source Sans Pro"/>
                <a:ea typeface="Source Sans Pro"/>
              </a:rPr>
              <a:t>If the online service is used by both children and adults, the online service can either give adults the same privacy protections as children or check your age. Checking your age </a:t>
            </a:r>
            <a:r>
              <a:rPr lang="en-US" sz="1600" b="1" dirty="0">
                <a:latin typeface="Source Sans Pro"/>
                <a:ea typeface="Source Sans Pro"/>
              </a:rPr>
              <a:t>will not stop you or limit your use of the online service </a:t>
            </a:r>
            <a:r>
              <a:rPr lang="en-US" sz="1600" dirty="0">
                <a:latin typeface="Source Sans Pro"/>
                <a:ea typeface="Source Sans Pro"/>
              </a:rPr>
              <a:t>but it will make sure that the online service is taking care of your personal information in the right way.</a:t>
            </a:r>
            <a:endParaRPr lang="en-AU" sz="1600" dirty="0">
              <a:latin typeface="Source Sans Pro"/>
              <a:ea typeface="Source Sans Pro"/>
            </a:endParaRPr>
          </a:p>
        </p:txBody>
      </p:sp>
      <p:sp>
        <p:nvSpPr>
          <p:cNvPr id="18" name="Rectangle: Rounded Corners 17">
            <a:extLst>
              <a:ext uri="{FF2B5EF4-FFF2-40B4-BE49-F238E27FC236}">
                <a16:creationId xmlns:a16="http://schemas.microsoft.com/office/drawing/2014/main" id="{A1013A45-2FA1-47B2-7CDD-41D22A817D88}"/>
              </a:ext>
            </a:extLst>
          </p:cNvPr>
          <p:cNvSpPr/>
          <p:nvPr/>
        </p:nvSpPr>
        <p:spPr>
          <a:xfrm>
            <a:off x="568813" y="2560321"/>
            <a:ext cx="11059346" cy="1828622"/>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20" name="TextBox 19">
            <a:extLst>
              <a:ext uri="{FF2B5EF4-FFF2-40B4-BE49-F238E27FC236}">
                <a16:creationId xmlns:a16="http://schemas.microsoft.com/office/drawing/2014/main" id="{DAA7BF59-3065-174B-ECFD-F717137EBA8D}"/>
              </a:ext>
            </a:extLst>
          </p:cNvPr>
          <p:cNvSpPr txBox="1"/>
          <p:nvPr/>
        </p:nvSpPr>
        <p:spPr>
          <a:xfrm>
            <a:off x="688312" y="2646829"/>
            <a:ext cx="10808469" cy="156966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GB" sz="1600" b="1" dirty="0">
                <a:latin typeface="Source Sans Pro"/>
                <a:ea typeface="Source Sans Pro"/>
              </a:rPr>
              <a:t>Once the Code is in place, online services need to make sure that these rules apply to children's personal information. </a:t>
            </a:r>
            <a:r>
              <a:rPr lang="en-GB" sz="1600" dirty="0">
                <a:latin typeface="Source Sans Pro"/>
                <a:ea typeface="Source Sans Pro"/>
              </a:rPr>
              <a:t>​</a:t>
            </a:r>
          </a:p>
          <a:p>
            <a:pPr fontAlgn="base"/>
            <a:endParaRPr lang="en-GB" sz="1600" dirty="0">
              <a:latin typeface="Source Sans Pro"/>
              <a:ea typeface="Source Sans Pro"/>
            </a:endParaRPr>
          </a:p>
          <a:p>
            <a:pPr fontAlgn="base"/>
            <a:r>
              <a:rPr lang="en-GB" sz="1600" dirty="0">
                <a:latin typeface="Source Sans Pro"/>
                <a:ea typeface="Source Sans Pro"/>
              </a:rPr>
              <a:t>This means that online games will need to make sure they have the right privacy protections in place.​ If the game is not going to apply the same protections to adults as they must for children, they might need to check your age before you </a:t>
            </a:r>
            <a:r>
              <a:rPr lang="en-US" sz="1600" dirty="0">
                <a:latin typeface="Source Sans Pro"/>
                <a:ea typeface="Source Sans Pro"/>
              </a:rPr>
              <a:t>​</a:t>
            </a:r>
            <a:r>
              <a:rPr lang="en-GB" sz="1600" dirty="0">
                <a:latin typeface="Source Sans Pro"/>
                <a:ea typeface="Source Sans Pro"/>
              </a:rPr>
              <a:t>play the game.</a:t>
            </a:r>
            <a:r>
              <a:rPr lang="en-US" sz="1600" dirty="0">
                <a:latin typeface="Source Sans Pro"/>
                <a:ea typeface="Source Sans Pro"/>
              </a:rPr>
              <a:t>​ </a:t>
            </a:r>
            <a:r>
              <a:rPr lang="en-GB" sz="1600" dirty="0">
                <a:latin typeface="Source Sans Pro"/>
                <a:ea typeface="Source Sans Pro"/>
              </a:rPr>
              <a:t>Checking your age will not stop you or limit your use of games, but it will make sure that  the game is taking care of  your personal information in the right way.</a:t>
            </a:r>
            <a:endParaRPr lang="en-AU" sz="1650" dirty="0">
              <a:latin typeface="Source Sans Pro"/>
              <a:ea typeface="Source Sans Pro"/>
            </a:endParaRPr>
          </a:p>
        </p:txBody>
      </p:sp>
      <p:pic>
        <p:nvPicPr>
          <p:cNvPr id="22" name="Picture 21" descr="A person and child playing video games&#10;&#10;AI-generated content may be incorrect.">
            <a:extLst>
              <a:ext uri="{FF2B5EF4-FFF2-40B4-BE49-F238E27FC236}">
                <a16:creationId xmlns:a16="http://schemas.microsoft.com/office/drawing/2014/main" id="{AF0AEDE6-7E27-E68B-0D70-B23D325061BF}"/>
              </a:ext>
            </a:extLst>
          </p:cNvPr>
          <p:cNvPicPr>
            <a:picLocks noChangeAspect="1"/>
          </p:cNvPicPr>
          <p:nvPr/>
        </p:nvPicPr>
        <p:blipFill>
          <a:blip r:embed="rId3">
            <a:extLst>
              <a:ext uri="{BEBA8EAE-BF5A-486C-A8C5-ECC9F3942E4B}">
                <a14:imgProps xmlns:a14="http://schemas.microsoft.com/office/drawing/2010/main">
                  <a14:imgLayer r:embed="rId4">
                    <a14:imgEffect>
                      <a14:saturation sat="131000"/>
                    </a14:imgEffect>
                  </a14:imgLayer>
                </a14:imgProps>
              </a:ext>
            </a:extLst>
          </a:blip>
          <a:stretch>
            <a:fillRect/>
          </a:stretch>
        </p:blipFill>
        <p:spPr>
          <a:xfrm>
            <a:off x="7680495" y="4205811"/>
            <a:ext cx="3727072" cy="2526146"/>
          </a:xfrm>
          <a:prstGeom prst="rect">
            <a:avLst/>
          </a:prstGeom>
        </p:spPr>
      </p:pic>
      <p:sp>
        <p:nvSpPr>
          <p:cNvPr id="2" name="TextBox 1">
            <a:extLst>
              <a:ext uri="{FF2B5EF4-FFF2-40B4-BE49-F238E27FC236}">
                <a16:creationId xmlns:a16="http://schemas.microsoft.com/office/drawing/2014/main" id="{B67FEE05-8785-095A-13E9-2CC84E26958C}"/>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2?</a:t>
            </a:r>
            <a:endParaRPr lang="en-US" sz="1600" dirty="0"/>
          </a:p>
        </p:txBody>
      </p:sp>
      <p:graphicFrame>
        <p:nvGraphicFramePr>
          <p:cNvPr id="7" name="Table 6">
            <a:extLst>
              <a:ext uri="{FF2B5EF4-FFF2-40B4-BE49-F238E27FC236}">
                <a16:creationId xmlns:a16="http://schemas.microsoft.com/office/drawing/2014/main" id="{C8DAE24E-A9F2-5C4B-7706-8F1EF3AA0A7E}"/>
              </a:ext>
            </a:extLst>
          </p:cNvPr>
          <p:cNvGraphicFramePr>
            <a:graphicFrameLocks noGrp="1"/>
          </p:cNvGraphicFramePr>
          <p:nvPr>
            <p:extLst>
              <p:ext uri="{D42A27DB-BD31-4B8C-83A1-F6EECF244321}">
                <p14:modId xmlns:p14="http://schemas.microsoft.com/office/powerpoint/2010/main" val="2431103326"/>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364905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89560-BE76-3E1D-615E-3DAC6F644A28}"/>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C29601E2-0BE0-2117-7073-F3D061F33C8A}"/>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98D6E51C-2685-75C6-7E54-0A1B8AB1613D}"/>
              </a:ext>
            </a:extLst>
          </p:cNvPr>
          <p:cNvSpPr/>
          <p:nvPr/>
        </p:nvSpPr>
        <p:spPr>
          <a:xfrm>
            <a:off x="528813" y="235452"/>
            <a:ext cx="11191641" cy="2121238"/>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D351205A-50C5-6030-0895-67894B7D59B8}"/>
              </a:ext>
            </a:extLst>
          </p:cNvPr>
          <p:cNvSpPr txBox="1">
            <a:spLocks/>
          </p:cNvSpPr>
          <p:nvPr/>
        </p:nvSpPr>
        <p:spPr>
          <a:xfrm>
            <a:off x="620315" y="407669"/>
            <a:ext cx="11192690" cy="1226876"/>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dirty="0">
                <a:latin typeface="Source Sans Pro"/>
                <a:ea typeface="Source Sans Pro"/>
              </a:rPr>
              <a:t>Rule 3: Online services can only collect, use or share the bare minimum amount of your personal information they need to run the app, game or website unless you choose differently</a:t>
            </a:r>
            <a:endParaRPr lang="en-AU" sz="2600" b="1" dirty="0">
              <a:latin typeface="Source Sans Pro"/>
              <a:ea typeface="Source Sans Pro"/>
            </a:endParaRPr>
          </a:p>
        </p:txBody>
      </p:sp>
      <p:sp>
        <p:nvSpPr>
          <p:cNvPr id="8" name="TextBox 7">
            <a:extLst>
              <a:ext uri="{FF2B5EF4-FFF2-40B4-BE49-F238E27FC236}">
                <a16:creationId xmlns:a16="http://schemas.microsoft.com/office/drawing/2014/main" id="{60EF96C5-2A3D-C89D-8032-5E8881CC8804}"/>
              </a:ext>
            </a:extLst>
          </p:cNvPr>
          <p:cNvSpPr txBox="1"/>
          <p:nvPr/>
        </p:nvSpPr>
        <p:spPr>
          <a:xfrm>
            <a:off x="616785" y="1631754"/>
            <a:ext cx="10685537" cy="584775"/>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dirty="0">
                <a:latin typeface="Source Sans Pro"/>
                <a:ea typeface="Source Sans Pro"/>
              </a:rPr>
              <a:t>Online services can do this by raising the standard when it comes to privacy protections and giving you (and your parent or carer) the control to change your privacy settings to share more personal information, if that is what you want</a:t>
            </a:r>
            <a:endParaRPr lang="en-AU" sz="1600" dirty="0">
              <a:latin typeface="Source Sans Pro"/>
              <a:ea typeface="Source Sans Pro"/>
            </a:endParaRPr>
          </a:p>
        </p:txBody>
      </p:sp>
      <p:sp>
        <p:nvSpPr>
          <p:cNvPr id="10" name="Rectangle: Rounded Corners 9">
            <a:extLst>
              <a:ext uri="{FF2B5EF4-FFF2-40B4-BE49-F238E27FC236}">
                <a16:creationId xmlns:a16="http://schemas.microsoft.com/office/drawing/2014/main" id="{9571E606-8729-CC0E-DB11-D22157635AB8}"/>
              </a:ext>
            </a:extLst>
          </p:cNvPr>
          <p:cNvSpPr/>
          <p:nvPr/>
        </p:nvSpPr>
        <p:spPr>
          <a:xfrm>
            <a:off x="528813" y="2571441"/>
            <a:ext cx="11191641" cy="2018668"/>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ED286C69-82AE-CEBD-A952-FA9CF5A79E38}"/>
              </a:ext>
            </a:extLst>
          </p:cNvPr>
          <p:cNvSpPr txBox="1"/>
          <p:nvPr/>
        </p:nvSpPr>
        <p:spPr>
          <a:xfrm>
            <a:off x="612372" y="2693127"/>
            <a:ext cx="11056195" cy="1815882"/>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1600" b="1" dirty="0">
                <a:latin typeface="Source Sans Pro"/>
                <a:ea typeface="Source Sans Pro"/>
              </a:rPr>
              <a:t>Once the Code is in place, online services will give you more control over your personal information by giving you (and your parent or carer) the choice to change your privacy settings to share extra personal information (more than the bare minimum to run an app, game or website), if that is what you want.</a:t>
            </a:r>
            <a:r>
              <a:rPr lang="en-AU" sz="1600" dirty="0">
                <a:latin typeface="Source Sans Pro"/>
                <a:ea typeface="Source Sans Pro"/>
              </a:rPr>
              <a:t>​</a:t>
            </a:r>
            <a:br>
              <a:rPr lang="en-AU" sz="1600" dirty="0">
                <a:latin typeface="Source Sans Pro"/>
                <a:ea typeface="Source Sans Pro"/>
              </a:rPr>
            </a:br>
            <a:r>
              <a:rPr lang="en-AU" sz="1600" dirty="0">
                <a:latin typeface="Source Sans Pro"/>
                <a:ea typeface="Source Sans Pro"/>
              </a:rPr>
              <a:t>​</a:t>
            </a:r>
            <a:br>
              <a:rPr lang="en-AU" sz="1600" dirty="0">
                <a:latin typeface="Source Sans Pro"/>
                <a:ea typeface="Source Sans Pro"/>
              </a:rPr>
            </a:br>
            <a:r>
              <a:rPr lang="en-AU" sz="1600" dirty="0">
                <a:latin typeface="Source Sans Pro"/>
                <a:ea typeface="Source Sans Pro"/>
              </a:rPr>
              <a:t>This means that online games will need to raise the standard when it comes to their privacy </a:t>
            </a:r>
            <a:endParaRPr lang="en-US" sz="1750" dirty="0">
              <a:latin typeface="Source Sans Pro"/>
              <a:ea typeface="Source Sans Pro"/>
            </a:endParaRPr>
          </a:p>
          <a:p>
            <a:r>
              <a:rPr lang="en-AU" sz="1600" dirty="0">
                <a:latin typeface="Source Sans Pro"/>
                <a:ea typeface="Source Sans Pro"/>
              </a:rPr>
              <a:t>protections and only collect, use or share the bare minimum amount of personal information </a:t>
            </a:r>
            <a:endParaRPr lang="en-AU" sz="1750" dirty="0">
              <a:latin typeface="Source Sans Pro"/>
              <a:ea typeface="Source Sans Pro"/>
            </a:endParaRPr>
          </a:p>
          <a:p>
            <a:r>
              <a:rPr lang="en-AU" sz="1600" dirty="0">
                <a:latin typeface="Source Sans Pro"/>
                <a:ea typeface="Source Sans Pro"/>
              </a:rPr>
              <a:t>they need to run the game, unless you (and your parent or carer) choose differently. ​</a:t>
            </a:r>
            <a:endParaRPr lang="en-AU" sz="1750" dirty="0">
              <a:latin typeface="Source Sans Pro"/>
              <a:ea typeface="Source Sans Pro"/>
            </a:endParaRPr>
          </a:p>
        </p:txBody>
      </p:sp>
      <p:pic>
        <p:nvPicPr>
          <p:cNvPr id="2" name="Picture 1" descr="A person playing a video game&#10;&#10;AI-generated content may be incorrect.">
            <a:extLst>
              <a:ext uri="{FF2B5EF4-FFF2-40B4-BE49-F238E27FC236}">
                <a16:creationId xmlns:a16="http://schemas.microsoft.com/office/drawing/2014/main" id="{6F3719D1-626B-931F-CC92-7BB9B1024FC3}"/>
              </a:ext>
            </a:extLst>
          </p:cNvPr>
          <p:cNvPicPr>
            <a:picLocks noChangeAspect="1"/>
          </p:cNvPicPr>
          <p:nvPr/>
        </p:nvPicPr>
        <p:blipFill>
          <a:blip r:embed="rId3"/>
          <a:stretch>
            <a:fillRect/>
          </a:stretch>
        </p:blipFill>
        <p:spPr>
          <a:xfrm>
            <a:off x="8668511" y="3734498"/>
            <a:ext cx="3149187" cy="2750736"/>
          </a:xfrm>
          <a:prstGeom prst="rect">
            <a:avLst/>
          </a:prstGeom>
        </p:spPr>
      </p:pic>
      <p:sp>
        <p:nvSpPr>
          <p:cNvPr id="7" name="TextBox 6">
            <a:extLst>
              <a:ext uri="{FF2B5EF4-FFF2-40B4-BE49-F238E27FC236}">
                <a16:creationId xmlns:a16="http://schemas.microsoft.com/office/drawing/2014/main" id="{FC248A06-296C-C2EA-ED32-12A24FCCE2BB}"/>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3?</a:t>
            </a:r>
            <a:endParaRPr lang="en-US" sz="1600" dirty="0"/>
          </a:p>
        </p:txBody>
      </p:sp>
      <p:graphicFrame>
        <p:nvGraphicFramePr>
          <p:cNvPr id="9" name="Table 8">
            <a:extLst>
              <a:ext uri="{FF2B5EF4-FFF2-40B4-BE49-F238E27FC236}">
                <a16:creationId xmlns:a16="http://schemas.microsoft.com/office/drawing/2014/main" id="{3DEE02B8-9F27-3F3A-0BC1-1B29496D74A0}"/>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51670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6B37D-E5A9-582B-1FED-E89AECAAB6F6}"/>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F7F6F2B1-900F-4A57-34E1-C7E2B7E7DBA5}"/>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BA321A6B-A1FE-B06F-50E3-343D8F74F05E}"/>
              </a:ext>
            </a:extLst>
          </p:cNvPr>
          <p:cNvSpPr/>
          <p:nvPr/>
        </p:nvSpPr>
        <p:spPr>
          <a:xfrm>
            <a:off x="572896" y="242122"/>
            <a:ext cx="11046209" cy="1891022"/>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D96C1DC9-6556-DB0F-A56C-FED691A595F5}"/>
              </a:ext>
            </a:extLst>
          </p:cNvPr>
          <p:cNvSpPr txBox="1">
            <a:spLocks/>
          </p:cNvSpPr>
          <p:nvPr/>
        </p:nvSpPr>
        <p:spPr>
          <a:xfrm>
            <a:off x="712279" y="460219"/>
            <a:ext cx="11303878" cy="856615"/>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dirty="0">
                <a:latin typeface="Source Sans Pro"/>
                <a:ea typeface="Source Sans Pro"/>
              </a:rPr>
              <a:t>Rule 4: Online services need to be fair and take care of your personal information in a way that is best for you</a:t>
            </a:r>
            <a:endParaRPr lang="en-AU" sz="2600" dirty="0">
              <a:latin typeface="Source Sans Pro"/>
              <a:ea typeface="Source Sans Pro"/>
            </a:endParaRPr>
          </a:p>
        </p:txBody>
      </p:sp>
      <p:sp>
        <p:nvSpPr>
          <p:cNvPr id="8" name="TextBox 7">
            <a:extLst>
              <a:ext uri="{FF2B5EF4-FFF2-40B4-BE49-F238E27FC236}">
                <a16:creationId xmlns:a16="http://schemas.microsoft.com/office/drawing/2014/main" id="{0A2D7826-DEF7-D9A3-7611-2EB7970EC59B}"/>
              </a:ext>
            </a:extLst>
          </p:cNvPr>
          <p:cNvSpPr txBox="1"/>
          <p:nvPr/>
        </p:nvSpPr>
        <p:spPr>
          <a:xfrm>
            <a:off x="712279" y="1316954"/>
            <a:ext cx="10773974" cy="584775"/>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US" sz="1600" dirty="0">
                <a:latin typeface="Source Sans Pro"/>
                <a:ea typeface="Source Sans Pro"/>
              </a:rPr>
              <a:t>When online services collect, use or share your personal information it must be in your best interests (</a:t>
            </a:r>
            <a:r>
              <a:rPr lang="en-US" sz="1600" b="1" dirty="0">
                <a:latin typeface="Source Sans Pro"/>
                <a:ea typeface="Source Sans Pro"/>
              </a:rPr>
              <a:t>meaning it is best for you and fair</a:t>
            </a:r>
            <a:r>
              <a:rPr lang="en-US" sz="1600" dirty="0">
                <a:latin typeface="Source Sans Pro"/>
                <a:ea typeface="Source Sans Pro"/>
              </a:rPr>
              <a:t>).</a:t>
            </a:r>
            <a:endParaRPr lang="en-AU" sz="1600" dirty="0">
              <a:latin typeface="Source Sans Pro"/>
              <a:ea typeface="Source Sans Pro"/>
            </a:endParaRPr>
          </a:p>
        </p:txBody>
      </p:sp>
      <p:sp>
        <p:nvSpPr>
          <p:cNvPr id="10" name="Rectangle: Rounded Corners 9">
            <a:extLst>
              <a:ext uri="{FF2B5EF4-FFF2-40B4-BE49-F238E27FC236}">
                <a16:creationId xmlns:a16="http://schemas.microsoft.com/office/drawing/2014/main" id="{5F53D9E5-AF03-975A-1575-AF7AE21EE70B}"/>
              </a:ext>
            </a:extLst>
          </p:cNvPr>
          <p:cNvSpPr/>
          <p:nvPr/>
        </p:nvSpPr>
        <p:spPr>
          <a:xfrm>
            <a:off x="567903" y="2392893"/>
            <a:ext cx="11046209" cy="1793730"/>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44BC4C26-84A0-68E9-EC3E-92AB8DF7C305}"/>
              </a:ext>
            </a:extLst>
          </p:cNvPr>
          <p:cNvSpPr txBox="1"/>
          <p:nvPr/>
        </p:nvSpPr>
        <p:spPr>
          <a:xfrm>
            <a:off x="686773" y="2509595"/>
            <a:ext cx="10808469" cy="156966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GB" sz="1600" b="1" dirty="0">
                <a:latin typeface="Source Sans Pro"/>
                <a:ea typeface="Source Sans Pro"/>
              </a:rPr>
              <a:t>Once the Code is in place, online services must stop and think about if what they do with your personal information (like show ads that are</a:t>
            </a:r>
            <a:r>
              <a:rPr lang="en-US" sz="1600" dirty="0">
                <a:latin typeface="Source Sans Pro"/>
                <a:ea typeface="Source Sans Pro"/>
              </a:rPr>
              <a:t>​ </a:t>
            </a:r>
            <a:r>
              <a:rPr lang="en-GB" sz="1600" b="1" dirty="0">
                <a:latin typeface="Source Sans Pro"/>
                <a:ea typeface="Source Sans Pro"/>
              </a:rPr>
              <a:t>specially for you) is what is best for you. </a:t>
            </a:r>
            <a:r>
              <a:rPr lang="en-GB" sz="1600" dirty="0">
                <a:latin typeface="Source Sans Pro"/>
                <a:ea typeface="Source Sans Pro"/>
              </a:rPr>
              <a:t>​</a:t>
            </a:r>
            <a:br>
              <a:rPr lang="en-GB" sz="1600" dirty="0">
                <a:latin typeface="Source Sans Pro"/>
                <a:ea typeface="Source Sans Pro"/>
              </a:rPr>
            </a:br>
            <a:r>
              <a:rPr lang="en-GB" sz="1600" dirty="0">
                <a:latin typeface="Source Sans Pro"/>
                <a:ea typeface="Source Sans Pro"/>
              </a:rPr>
              <a:t>​</a:t>
            </a:r>
          </a:p>
          <a:p>
            <a:pPr fontAlgn="base"/>
            <a:r>
              <a:rPr lang="en-GB" sz="1600" dirty="0">
                <a:latin typeface="Source Sans Pro"/>
                <a:ea typeface="Source Sans Pro"/>
              </a:rPr>
              <a:t>This means that online games will need to ask themselves if it is fair to show you ads that have been specially picked just for you.​ If the answer is that it is unfair and not in your best interest, the online service must not use or </a:t>
            </a:r>
          </a:p>
          <a:p>
            <a:pPr fontAlgn="base"/>
            <a:r>
              <a:rPr lang="en-GB" sz="1600" dirty="0">
                <a:latin typeface="Source Sans Pro"/>
                <a:ea typeface="Source Sans Pro"/>
              </a:rPr>
              <a:t>share your personal information to figure out what ads</a:t>
            </a:r>
            <a:r>
              <a:rPr lang="en-US" sz="1600" dirty="0">
                <a:latin typeface="Source Sans Pro"/>
                <a:ea typeface="Source Sans Pro"/>
              </a:rPr>
              <a:t>​ </a:t>
            </a:r>
            <a:r>
              <a:rPr lang="en-GB" sz="1600" dirty="0">
                <a:latin typeface="Source Sans Pro"/>
                <a:ea typeface="Source Sans Pro"/>
              </a:rPr>
              <a:t>they should be showing you.  ​</a:t>
            </a:r>
            <a:endParaRPr lang="en-GB" sz="1750" dirty="0">
              <a:latin typeface="Source Sans Pro"/>
              <a:ea typeface="Source Sans Pro"/>
            </a:endParaRPr>
          </a:p>
        </p:txBody>
      </p:sp>
      <p:pic>
        <p:nvPicPr>
          <p:cNvPr id="2" name="Picture 1" descr="A person sitting on a stool looking at a phone&#10;&#10;AI-generated content may be incorrect.">
            <a:extLst>
              <a:ext uri="{FF2B5EF4-FFF2-40B4-BE49-F238E27FC236}">
                <a16:creationId xmlns:a16="http://schemas.microsoft.com/office/drawing/2014/main" id="{E48257BC-AD9B-2F39-A294-F144EE15A45D}"/>
              </a:ext>
            </a:extLst>
          </p:cNvPr>
          <p:cNvPicPr>
            <a:picLocks noChangeAspect="1"/>
          </p:cNvPicPr>
          <p:nvPr/>
        </p:nvPicPr>
        <p:blipFill>
          <a:blip r:embed="rId3">
            <a:extLst>
              <a:ext uri="{BEBA8EAE-BF5A-486C-A8C5-ECC9F3942E4B}">
                <a14:imgProps xmlns:a14="http://schemas.microsoft.com/office/drawing/2010/main">
                  <a14:imgLayer r:embed="rId4">
                    <a14:imgEffect>
                      <a14:saturation sat="135000"/>
                    </a14:imgEffect>
                  </a14:imgLayer>
                </a14:imgProps>
              </a:ext>
            </a:extLst>
          </a:blip>
          <a:stretch>
            <a:fillRect/>
          </a:stretch>
        </p:blipFill>
        <p:spPr>
          <a:xfrm>
            <a:off x="8852839" y="3781258"/>
            <a:ext cx="2510105" cy="3006897"/>
          </a:xfrm>
          <a:prstGeom prst="rect">
            <a:avLst/>
          </a:prstGeom>
        </p:spPr>
      </p:pic>
      <p:sp>
        <p:nvSpPr>
          <p:cNvPr id="7" name="TextBox 6">
            <a:extLst>
              <a:ext uri="{FF2B5EF4-FFF2-40B4-BE49-F238E27FC236}">
                <a16:creationId xmlns:a16="http://schemas.microsoft.com/office/drawing/2014/main" id="{A1500E53-6094-A564-BEFA-56BCBD4E08AE}"/>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4?</a:t>
            </a:r>
            <a:endParaRPr lang="en-US" sz="1600" dirty="0"/>
          </a:p>
        </p:txBody>
      </p:sp>
      <p:graphicFrame>
        <p:nvGraphicFramePr>
          <p:cNvPr id="9" name="Table 8">
            <a:extLst>
              <a:ext uri="{FF2B5EF4-FFF2-40B4-BE49-F238E27FC236}">
                <a16:creationId xmlns:a16="http://schemas.microsoft.com/office/drawing/2014/main" id="{947592B2-8012-8CEF-7059-1457CF378022}"/>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62947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092A-45C1-E131-55E2-A0AADB45E0D6}"/>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BA4E434C-BB40-4515-0376-014DAD1926AB}"/>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10A967FB-479B-DEE0-F3F8-1B283C7ADA1E}"/>
              </a:ext>
            </a:extLst>
          </p:cNvPr>
          <p:cNvSpPr/>
          <p:nvPr/>
        </p:nvSpPr>
        <p:spPr>
          <a:xfrm>
            <a:off x="568813" y="302308"/>
            <a:ext cx="11059346" cy="2166811"/>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329F8A27-3C8C-04E0-9288-11625FDBC2CC}"/>
              </a:ext>
            </a:extLst>
          </p:cNvPr>
          <p:cNvSpPr txBox="1">
            <a:spLocks/>
          </p:cNvSpPr>
          <p:nvPr/>
        </p:nvSpPr>
        <p:spPr>
          <a:xfrm>
            <a:off x="712279" y="433943"/>
            <a:ext cx="10555016" cy="856615"/>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dirty="0">
                <a:latin typeface="Source Sans Pro"/>
                <a:ea typeface="Source Sans Pro"/>
              </a:rPr>
              <a:t>Rule 5: Online services need to ask for your permission to do things with your personal information</a:t>
            </a:r>
            <a:endParaRPr lang="en-AU" sz="2600" dirty="0">
              <a:latin typeface="Source Sans Pro"/>
              <a:ea typeface="Source Sans Pro"/>
            </a:endParaRPr>
          </a:p>
        </p:txBody>
      </p:sp>
      <p:sp>
        <p:nvSpPr>
          <p:cNvPr id="8" name="TextBox 7">
            <a:extLst>
              <a:ext uri="{FF2B5EF4-FFF2-40B4-BE49-F238E27FC236}">
                <a16:creationId xmlns:a16="http://schemas.microsoft.com/office/drawing/2014/main" id="{A0FDC18D-3E96-00EF-EEAC-50F0A4146D78}"/>
              </a:ext>
            </a:extLst>
          </p:cNvPr>
          <p:cNvSpPr txBox="1"/>
          <p:nvPr/>
        </p:nvSpPr>
        <p:spPr>
          <a:xfrm>
            <a:off x="708751" y="1286429"/>
            <a:ext cx="10685537" cy="1077218"/>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a:latin typeface="Source Sans Pro"/>
                <a:ea typeface="Source Sans Pro"/>
              </a:rPr>
              <a:t>If you are </a:t>
            </a:r>
            <a:r>
              <a:rPr lang="en-US" sz="1600" b="1">
                <a:latin typeface="Source Sans Pro"/>
                <a:ea typeface="Source Sans Pro"/>
              </a:rPr>
              <a:t>15-years-old or older</a:t>
            </a:r>
            <a:r>
              <a:rPr lang="en-US" sz="1600">
                <a:latin typeface="Source Sans Pro"/>
                <a:ea typeface="Source Sans Pro"/>
              </a:rPr>
              <a:t>, you can make your own decisions about your personal information online. Online services can go to you directly to ask for your permission.​</a:t>
            </a:r>
          </a:p>
          <a:p>
            <a:pPr fontAlgn="base"/>
            <a:r>
              <a:rPr lang="en-US" sz="1600">
                <a:latin typeface="Source Sans Pro"/>
                <a:ea typeface="Source Sans Pro"/>
              </a:rPr>
              <a:t>If you are </a:t>
            </a:r>
            <a:r>
              <a:rPr lang="en-US" sz="1600" b="1">
                <a:latin typeface="Source Sans Pro"/>
                <a:ea typeface="Source Sans Pro"/>
              </a:rPr>
              <a:t>under 15-years-old</a:t>
            </a:r>
            <a:r>
              <a:rPr lang="en-US" sz="1600">
                <a:latin typeface="Source Sans Pro"/>
                <a:ea typeface="Source Sans Pro"/>
              </a:rPr>
              <a:t>, your parent or carer will need to be asked for permission to make decisions about your personal information online.</a:t>
            </a:r>
          </a:p>
        </p:txBody>
      </p:sp>
      <p:sp>
        <p:nvSpPr>
          <p:cNvPr id="10" name="Rectangle: Rounded Corners 9">
            <a:extLst>
              <a:ext uri="{FF2B5EF4-FFF2-40B4-BE49-F238E27FC236}">
                <a16:creationId xmlns:a16="http://schemas.microsoft.com/office/drawing/2014/main" id="{4AFF91F1-7338-27D6-FADD-C9B79E6C0B95}"/>
              </a:ext>
            </a:extLst>
          </p:cNvPr>
          <p:cNvSpPr/>
          <p:nvPr/>
        </p:nvSpPr>
        <p:spPr>
          <a:xfrm>
            <a:off x="568813" y="2827630"/>
            <a:ext cx="11046654" cy="1754514"/>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4" name="TextBox 13">
            <a:extLst>
              <a:ext uri="{FF2B5EF4-FFF2-40B4-BE49-F238E27FC236}">
                <a16:creationId xmlns:a16="http://schemas.microsoft.com/office/drawing/2014/main" id="{98276215-05C4-76F6-6F6C-1D0672BF5318}"/>
              </a:ext>
            </a:extLst>
          </p:cNvPr>
          <p:cNvSpPr txBox="1"/>
          <p:nvPr/>
        </p:nvSpPr>
        <p:spPr>
          <a:xfrm>
            <a:off x="713551" y="2913996"/>
            <a:ext cx="10845989" cy="156966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GB" sz="1600" b="1" dirty="0">
                <a:latin typeface="Source Sans Pro"/>
                <a:ea typeface="Source Sans Pro"/>
              </a:rPr>
              <a:t>Once the Code is in place, if you are 15 years-old or older, </a:t>
            </a:r>
            <a:r>
              <a:rPr lang="en-GB" sz="1600" dirty="0">
                <a:latin typeface="Source Sans Pro"/>
                <a:ea typeface="Source Sans Pro"/>
              </a:rPr>
              <a:t>online services no longer need to get permission from your parents or carers to collect, use, or</a:t>
            </a:r>
            <a:r>
              <a:rPr lang="en-US" sz="1600" dirty="0">
                <a:latin typeface="Source Sans Pro"/>
                <a:ea typeface="Source Sans Pro"/>
              </a:rPr>
              <a:t>​ </a:t>
            </a:r>
            <a:r>
              <a:rPr lang="en-GB" sz="1600" dirty="0">
                <a:latin typeface="Source Sans Pro"/>
                <a:ea typeface="Source Sans Pro"/>
              </a:rPr>
              <a:t>share your personal information. They will now go straight to you, and you can give permission by saying either ‘</a:t>
            </a:r>
            <a:r>
              <a:rPr lang="en-GB" sz="1600" dirty="0" err="1">
                <a:latin typeface="Source Sans Pro"/>
                <a:ea typeface="Source Sans Pro"/>
              </a:rPr>
              <a:t>yes’</a:t>
            </a:r>
            <a:r>
              <a:rPr lang="en-GB" sz="1600" dirty="0">
                <a:latin typeface="Source Sans Pro"/>
                <a:ea typeface="Source Sans Pro"/>
              </a:rPr>
              <a:t> or ‘no’.​</a:t>
            </a:r>
            <a:br>
              <a:rPr lang="en-GB" sz="1600" dirty="0">
                <a:latin typeface="Source Sans Pro"/>
                <a:ea typeface="Source Sans Pro"/>
              </a:rPr>
            </a:br>
            <a:r>
              <a:rPr lang="en-GB" sz="1600" dirty="0">
                <a:latin typeface="Source Sans Pro"/>
                <a:ea typeface="Source Sans Pro"/>
              </a:rPr>
              <a:t>​</a:t>
            </a:r>
          </a:p>
          <a:p>
            <a:pPr fontAlgn="base"/>
            <a:r>
              <a:rPr lang="en-GB" sz="1600" b="1" dirty="0">
                <a:latin typeface="Source Sans Pro"/>
                <a:ea typeface="Source Sans Pro"/>
              </a:rPr>
              <a:t>If you are under 15-years-old, </a:t>
            </a:r>
            <a:r>
              <a:rPr lang="en-GB" sz="1600" dirty="0">
                <a:latin typeface="Source Sans Pro"/>
                <a:ea typeface="Source Sans Pro"/>
              </a:rPr>
              <a:t>online services will need to ask your parent or carer for permission to make a decision about your personal information</a:t>
            </a:r>
            <a:r>
              <a:rPr lang="en-US" sz="1600" dirty="0">
                <a:latin typeface="Source Sans Pro"/>
                <a:ea typeface="Source Sans Pro"/>
              </a:rPr>
              <a:t>​ </a:t>
            </a:r>
            <a:r>
              <a:rPr lang="en-GB" sz="1600" dirty="0">
                <a:latin typeface="Source Sans Pro"/>
                <a:ea typeface="Source Sans Pro"/>
              </a:rPr>
              <a:t>online by either saying ‘</a:t>
            </a:r>
            <a:r>
              <a:rPr lang="en-GB" sz="1600" dirty="0" err="1">
                <a:latin typeface="Source Sans Pro"/>
                <a:ea typeface="Source Sans Pro"/>
              </a:rPr>
              <a:t>yes’</a:t>
            </a:r>
            <a:r>
              <a:rPr lang="en-GB" sz="1600" dirty="0">
                <a:latin typeface="Source Sans Pro"/>
                <a:ea typeface="Source Sans Pro"/>
              </a:rPr>
              <a:t> or ‘no’.​</a:t>
            </a:r>
            <a:endParaRPr lang="en-GB" sz="1500" dirty="0">
              <a:latin typeface="Source Sans Pro"/>
              <a:ea typeface="Source Sans Pro"/>
            </a:endParaRPr>
          </a:p>
        </p:txBody>
      </p:sp>
      <p:pic>
        <p:nvPicPr>
          <p:cNvPr id="16" name="Picture 15" descr="A child sitting at a table with a computer&#10;&#10;AI-generated content may be incorrect.">
            <a:extLst>
              <a:ext uri="{FF2B5EF4-FFF2-40B4-BE49-F238E27FC236}">
                <a16:creationId xmlns:a16="http://schemas.microsoft.com/office/drawing/2014/main" id="{48D6569A-DAC7-6752-0FE3-436F9A4E5D03}"/>
              </a:ext>
            </a:extLst>
          </p:cNvPr>
          <p:cNvPicPr>
            <a:picLocks noChangeAspect="1"/>
          </p:cNvPicPr>
          <p:nvPr/>
        </p:nvPicPr>
        <p:blipFill>
          <a:blip r:embed="rId3"/>
          <a:stretch>
            <a:fillRect/>
          </a:stretch>
        </p:blipFill>
        <p:spPr>
          <a:xfrm>
            <a:off x="8985503" y="4241643"/>
            <a:ext cx="2409975" cy="2492400"/>
          </a:xfrm>
          <a:prstGeom prst="rect">
            <a:avLst/>
          </a:prstGeom>
        </p:spPr>
      </p:pic>
      <p:sp>
        <p:nvSpPr>
          <p:cNvPr id="2" name="TextBox 1">
            <a:extLst>
              <a:ext uri="{FF2B5EF4-FFF2-40B4-BE49-F238E27FC236}">
                <a16:creationId xmlns:a16="http://schemas.microsoft.com/office/drawing/2014/main" id="{0CC4EFE2-C6AE-3DB7-98B4-EB79EC80D0D5}"/>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5?</a:t>
            </a:r>
            <a:endParaRPr lang="en-US" sz="1600" dirty="0"/>
          </a:p>
        </p:txBody>
      </p:sp>
      <p:graphicFrame>
        <p:nvGraphicFramePr>
          <p:cNvPr id="7" name="Table 6">
            <a:extLst>
              <a:ext uri="{FF2B5EF4-FFF2-40B4-BE49-F238E27FC236}">
                <a16:creationId xmlns:a16="http://schemas.microsoft.com/office/drawing/2014/main" id="{DD993A97-E133-ECA1-3F16-AF4BF9DDC951}"/>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405708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6B2F2-F7FC-201A-D53B-76EA42553A69}"/>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345025F6-59C6-E5EF-A9B8-E61DD4881D4F}"/>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04B99B7C-8AF8-F28F-967E-960CE4D11E52}"/>
              </a:ext>
            </a:extLst>
          </p:cNvPr>
          <p:cNvSpPr/>
          <p:nvPr/>
        </p:nvSpPr>
        <p:spPr>
          <a:xfrm>
            <a:off x="572896" y="1541848"/>
            <a:ext cx="11046209" cy="832604"/>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Rectangle: Rounded Corners 5">
            <a:extLst>
              <a:ext uri="{FF2B5EF4-FFF2-40B4-BE49-F238E27FC236}">
                <a16:creationId xmlns:a16="http://schemas.microsoft.com/office/drawing/2014/main" id="{0676DD6A-2FBA-D628-E3CB-4BFFB25D045F}"/>
              </a:ext>
            </a:extLst>
          </p:cNvPr>
          <p:cNvSpPr/>
          <p:nvPr/>
        </p:nvSpPr>
        <p:spPr>
          <a:xfrm>
            <a:off x="572896" y="289579"/>
            <a:ext cx="11046209" cy="964782"/>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8" name="Text Placeholder 3">
            <a:extLst>
              <a:ext uri="{FF2B5EF4-FFF2-40B4-BE49-F238E27FC236}">
                <a16:creationId xmlns:a16="http://schemas.microsoft.com/office/drawing/2014/main" id="{1D9966AA-D1CB-6FBA-1AFC-80D106322FCC}"/>
              </a:ext>
            </a:extLst>
          </p:cNvPr>
          <p:cNvSpPr txBox="1">
            <a:spLocks/>
          </p:cNvSpPr>
          <p:nvPr/>
        </p:nvSpPr>
        <p:spPr>
          <a:xfrm>
            <a:off x="681801" y="397745"/>
            <a:ext cx="11303878" cy="1470597"/>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5: Online services need to ask for your permission to do things with your personal information</a:t>
            </a:r>
            <a:endParaRPr lang="en-AU" sz="2600">
              <a:latin typeface="Source Sans Pro"/>
              <a:ea typeface="Source Sans Pro"/>
            </a:endParaRPr>
          </a:p>
        </p:txBody>
      </p:sp>
      <p:sp>
        <p:nvSpPr>
          <p:cNvPr id="10" name="TextBox 9">
            <a:extLst>
              <a:ext uri="{FF2B5EF4-FFF2-40B4-BE49-F238E27FC236}">
                <a16:creationId xmlns:a16="http://schemas.microsoft.com/office/drawing/2014/main" id="{F92776A1-0993-BE1C-FC32-9F499603B961}"/>
              </a:ext>
            </a:extLst>
          </p:cNvPr>
          <p:cNvSpPr txBox="1"/>
          <p:nvPr/>
        </p:nvSpPr>
        <p:spPr>
          <a:xfrm>
            <a:off x="681801" y="1622675"/>
            <a:ext cx="10631553" cy="584775"/>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GB" sz="1600" dirty="0">
                <a:latin typeface="Source Sans Pro"/>
                <a:ea typeface="Source Sans Pro"/>
              </a:rPr>
              <a:t>If you think that Rule 5 should have a different age, what age do you think children should be allowed to give permission without their parents or carer's permission?​</a:t>
            </a:r>
          </a:p>
        </p:txBody>
      </p:sp>
      <p:sp>
        <p:nvSpPr>
          <p:cNvPr id="12" name="TextBox 11">
            <a:extLst>
              <a:ext uri="{FF2B5EF4-FFF2-40B4-BE49-F238E27FC236}">
                <a16:creationId xmlns:a16="http://schemas.microsoft.com/office/drawing/2014/main" id="{C4F7AA6A-A8FC-549F-AC67-37CE1BD99742}"/>
              </a:ext>
            </a:extLst>
          </p:cNvPr>
          <p:cNvSpPr txBox="1">
            <a:spLocks noChangeAspect="1"/>
          </p:cNvSpPr>
          <p:nvPr/>
        </p:nvSpPr>
        <p:spPr>
          <a:xfrm>
            <a:off x="572895" y="3161531"/>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12</a:t>
            </a:r>
          </a:p>
        </p:txBody>
      </p:sp>
      <p:sp>
        <p:nvSpPr>
          <p:cNvPr id="14" name="TextBox 13">
            <a:extLst>
              <a:ext uri="{FF2B5EF4-FFF2-40B4-BE49-F238E27FC236}">
                <a16:creationId xmlns:a16="http://schemas.microsoft.com/office/drawing/2014/main" id="{316CC61E-2616-54A7-ED78-AE6FF3613ED4}"/>
              </a:ext>
            </a:extLst>
          </p:cNvPr>
          <p:cNvSpPr txBox="1">
            <a:spLocks noChangeAspect="1"/>
          </p:cNvSpPr>
          <p:nvPr/>
        </p:nvSpPr>
        <p:spPr>
          <a:xfrm>
            <a:off x="2183073" y="3161531"/>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13</a:t>
            </a:r>
          </a:p>
        </p:txBody>
      </p:sp>
      <p:sp>
        <p:nvSpPr>
          <p:cNvPr id="16" name="TextBox 15">
            <a:extLst>
              <a:ext uri="{FF2B5EF4-FFF2-40B4-BE49-F238E27FC236}">
                <a16:creationId xmlns:a16="http://schemas.microsoft.com/office/drawing/2014/main" id="{43253F17-3678-1CD1-4A29-653201B56C10}"/>
              </a:ext>
            </a:extLst>
          </p:cNvPr>
          <p:cNvSpPr txBox="1">
            <a:spLocks noChangeAspect="1"/>
          </p:cNvSpPr>
          <p:nvPr/>
        </p:nvSpPr>
        <p:spPr>
          <a:xfrm>
            <a:off x="3848667" y="3162524"/>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14</a:t>
            </a:r>
          </a:p>
        </p:txBody>
      </p:sp>
      <p:sp>
        <p:nvSpPr>
          <p:cNvPr id="18" name="TextBox 17">
            <a:extLst>
              <a:ext uri="{FF2B5EF4-FFF2-40B4-BE49-F238E27FC236}">
                <a16:creationId xmlns:a16="http://schemas.microsoft.com/office/drawing/2014/main" id="{7E17F726-3248-01EF-24DA-DAC8AFC9ACB5}"/>
              </a:ext>
            </a:extLst>
          </p:cNvPr>
          <p:cNvSpPr txBox="1">
            <a:spLocks noChangeAspect="1"/>
          </p:cNvSpPr>
          <p:nvPr/>
        </p:nvSpPr>
        <p:spPr>
          <a:xfrm>
            <a:off x="5480168" y="3161531"/>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15</a:t>
            </a:r>
          </a:p>
        </p:txBody>
      </p:sp>
      <p:sp>
        <p:nvSpPr>
          <p:cNvPr id="20" name="TextBox 19">
            <a:extLst>
              <a:ext uri="{FF2B5EF4-FFF2-40B4-BE49-F238E27FC236}">
                <a16:creationId xmlns:a16="http://schemas.microsoft.com/office/drawing/2014/main" id="{7200FBBA-E05B-0207-FC81-E213F196E21F}"/>
              </a:ext>
            </a:extLst>
          </p:cNvPr>
          <p:cNvSpPr txBox="1">
            <a:spLocks noChangeAspect="1"/>
          </p:cNvSpPr>
          <p:nvPr/>
        </p:nvSpPr>
        <p:spPr>
          <a:xfrm>
            <a:off x="7145762" y="3161531"/>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16</a:t>
            </a:r>
          </a:p>
        </p:txBody>
      </p:sp>
      <p:sp>
        <p:nvSpPr>
          <p:cNvPr id="22" name="TextBox 21">
            <a:extLst>
              <a:ext uri="{FF2B5EF4-FFF2-40B4-BE49-F238E27FC236}">
                <a16:creationId xmlns:a16="http://schemas.microsoft.com/office/drawing/2014/main" id="{36B3FE8F-9F05-C6E2-72BA-975F329D8664}"/>
              </a:ext>
            </a:extLst>
          </p:cNvPr>
          <p:cNvSpPr txBox="1">
            <a:spLocks noChangeAspect="1"/>
          </p:cNvSpPr>
          <p:nvPr/>
        </p:nvSpPr>
        <p:spPr>
          <a:xfrm>
            <a:off x="8811357" y="3145585"/>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17</a:t>
            </a:r>
          </a:p>
        </p:txBody>
      </p:sp>
      <p:sp>
        <p:nvSpPr>
          <p:cNvPr id="24" name="TextBox 23">
            <a:extLst>
              <a:ext uri="{FF2B5EF4-FFF2-40B4-BE49-F238E27FC236}">
                <a16:creationId xmlns:a16="http://schemas.microsoft.com/office/drawing/2014/main" id="{4AAABE8A-0CCC-EC9A-5B17-1B12053FBE2D}"/>
              </a:ext>
            </a:extLst>
          </p:cNvPr>
          <p:cNvSpPr txBox="1">
            <a:spLocks noChangeAspect="1"/>
          </p:cNvSpPr>
          <p:nvPr/>
        </p:nvSpPr>
        <p:spPr>
          <a:xfrm>
            <a:off x="10344700" y="3162524"/>
            <a:ext cx="1225973" cy="1120090"/>
          </a:xfrm>
          <a:prstGeom prst="rect">
            <a:avLst/>
          </a:prstGeom>
          <a:noFill/>
          <a:ln w="19050">
            <a:solidFill>
              <a:srgbClr val="00567D"/>
            </a:solidFill>
          </a:ln>
        </p:spPr>
        <p:txBody>
          <a:bodyPr wrap="square" lIns="91440" tIns="45720" rIns="91440" bIns="45720" rtlCol="0" anchor="ctr" anchorCtr="0">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r>
              <a:rPr lang="en-AU" sz="1600" b="1">
                <a:solidFill>
                  <a:srgbClr val="E03E52"/>
                </a:solidFill>
              </a:rPr>
              <a:t>18+</a:t>
            </a:r>
          </a:p>
        </p:txBody>
      </p:sp>
      <p:pic>
        <p:nvPicPr>
          <p:cNvPr id="26" name="Picture 25" descr="A cartoon of a person sitting on the floor&#10;&#10;AI-generated content may be incorrect.">
            <a:extLst>
              <a:ext uri="{FF2B5EF4-FFF2-40B4-BE49-F238E27FC236}">
                <a16:creationId xmlns:a16="http://schemas.microsoft.com/office/drawing/2014/main" id="{59D84134-71FC-DBF1-C8F7-7E7290D91396}"/>
              </a:ext>
            </a:extLst>
          </p:cNvPr>
          <p:cNvPicPr>
            <a:picLocks noChangeAspect="1"/>
          </p:cNvPicPr>
          <p:nvPr/>
        </p:nvPicPr>
        <p:blipFill>
          <a:blip r:embed="rId3">
            <a:extLst>
              <a:ext uri="{BEBA8EAE-BF5A-486C-A8C5-ECC9F3942E4B}">
                <a14:imgProps xmlns:a14="http://schemas.microsoft.com/office/drawing/2010/main">
                  <a14:imgLayer r:embed="rId4">
                    <a14:imgEffect>
                      <a14:saturation sat="123000"/>
                    </a14:imgEffect>
                  </a14:imgLayer>
                </a14:imgProps>
              </a:ext>
            </a:extLst>
          </a:blip>
          <a:srcRect l="15903" t="21431" r="7649"/>
          <a:stretch>
            <a:fillRect/>
          </a:stretch>
        </p:blipFill>
        <p:spPr>
          <a:xfrm>
            <a:off x="4393590" y="4282614"/>
            <a:ext cx="3414806" cy="2791847"/>
          </a:xfrm>
          <a:prstGeom prst="rect">
            <a:avLst/>
          </a:prstGeom>
        </p:spPr>
      </p:pic>
    </p:spTree>
    <p:extLst>
      <p:ext uri="{BB962C8B-B14F-4D97-AF65-F5344CB8AC3E}">
        <p14:creationId xmlns:p14="http://schemas.microsoft.com/office/powerpoint/2010/main" val="399999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D7681-00D7-2E34-07CE-11AA3CB425CF}"/>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A337375D-7E5E-9889-4E67-24470C26AEAF}"/>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95C16DD7-6D67-DC68-51B6-4243BA1AC2E9}"/>
              </a:ext>
            </a:extLst>
          </p:cNvPr>
          <p:cNvSpPr/>
          <p:nvPr/>
        </p:nvSpPr>
        <p:spPr>
          <a:xfrm>
            <a:off x="468884" y="301113"/>
            <a:ext cx="11356652" cy="3534294"/>
          </a:xfrm>
          <a:prstGeom prst="roundRect">
            <a:avLst>
              <a:gd name="adj" fmla="val 9078"/>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06C675E0-2BD9-1B9A-C863-11F6166702F8}"/>
              </a:ext>
            </a:extLst>
          </p:cNvPr>
          <p:cNvSpPr txBox="1">
            <a:spLocks/>
          </p:cNvSpPr>
          <p:nvPr/>
        </p:nvSpPr>
        <p:spPr>
          <a:xfrm>
            <a:off x="620314" y="459552"/>
            <a:ext cx="11290963" cy="723181"/>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200" b="1" dirty="0">
                <a:latin typeface="Source Sans Pro"/>
                <a:ea typeface="Source Sans Pro"/>
              </a:rPr>
              <a:t>Rule 6: If you are under 15-years, in some situations online services will need to involve both you and your parent, to get permission to change your privacy protections</a:t>
            </a:r>
            <a:endParaRPr lang="en-AU" sz="2000" dirty="0">
              <a:latin typeface="Source Sans Pro"/>
              <a:ea typeface="Source Sans Pro"/>
            </a:endParaRPr>
          </a:p>
        </p:txBody>
      </p:sp>
      <p:sp>
        <p:nvSpPr>
          <p:cNvPr id="8" name="TextBox 7">
            <a:extLst>
              <a:ext uri="{FF2B5EF4-FFF2-40B4-BE49-F238E27FC236}">
                <a16:creationId xmlns:a16="http://schemas.microsoft.com/office/drawing/2014/main" id="{101C37E1-BBC0-2C3B-D5D1-BFB3E6C77CF1}"/>
              </a:ext>
            </a:extLst>
          </p:cNvPr>
          <p:cNvSpPr txBox="1"/>
          <p:nvPr/>
        </p:nvSpPr>
        <p:spPr>
          <a:xfrm>
            <a:off x="620314" y="1182476"/>
            <a:ext cx="11205372" cy="2554545"/>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b="1" dirty="0">
                <a:latin typeface="Source Sans Pro"/>
                <a:ea typeface="Source Sans Pro"/>
              </a:rPr>
              <a:t>If you choose to </a:t>
            </a:r>
            <a:r>
              <a:rPr lang="en-US" sz="1600" dirty="0">
                <a:latin typeface="Source Sans Pro"/>
                <a:ea typeface="Source Sans Pro"/>
              </a:rPr>
              <a:t>allow an online service to:​</a:t>
            </a:r>
          </a:p>
          <a:p>
            <a:pPr marL="742315" lvl="1" indent="-285115">
              <a:buFont typeface="Arial" panose="020B0604020202020204" pitchFamily="34" charset="0"/>
              <a:buChar char="•"/>
            </a:pPr>
            <a:r>
              <a:rPr lang="en-US" sz="1600" dirty="0">
                <a:latin typeface="Source Sans Pro"/>
                <a:ea typeface="Source Sans Pro"/>
              </a:rPr>
              <a:t>use or share your personal information for some reason beyond the bare minimum to run the app, game, or website (like to show you ads that have been specially picked, just for you), or​</a:t>
            </a:r>
          </a:p>
          <a:p>
            <a:pPr marL="742315" lvl="1" indent="-285115">
              <a:buFont typeface="Arial" panose="020B0604020202020204" pitchFamily="34" charset="0"/>
              <a:buChar char="•"/>
            </a:pPr>
            <a:r>
              <a:rPr lang="en-US" sz="1600" dirty="0">
                <a:latin typeface="Source Sans Pro"/>
                <a:ea typeface="Source Sans Pro"/>
              </a:rPr>
              <a:t>collect sensitive information (which is personal information that needs to be treated extra carefully, like your health information).</a:t>
            </a:r>
          </a:p>
          <a:p>
            <a:r>
              <a:rPr lang="en-US" sz="1600" dirty="0">
                <a:latin typeface="Source Sans Pro"/>
                <a:ea typeface="Source Sans Pro"/>
              </a:rPr>
              <a:t>The online service </a:t>
            </a:r>
            <a:r>
              <a:rPr lang="en-US" sz="1600" b="1" dirty="0">
                <a:latin typeface="Source Sans Pro"/>
                <a:ea typeface="Source Sans Pro"/>
              </a:rPr>
              <a:t>will ask you first</a:t>
            </a:r>
            <a:r>
              <a:rPr lang="en-US" sz="1600" dirty="0">
                <a:latin typeface="Source Sans Pro"/>
                <a:ea typeface="Source Sans Pro"/>
              </a:rPr>
              <a:t> to give permission to share your personal information so that you get to have a say (part of getting that permission means that the online service must give you an explanation of what the change means so that you understand what will happen and why). </a:t>
            </a:r>
          </a:p>
          <a:p>
            <a:r>
              <a:rPr lang="en-US" sz="1600" dirty="0">
                <a:latin typeface="Source Sans Pro"/>
                <a:ea typeface="Source Sans Pro"/>
              </a:rPr>
              <a:t>The online service will </a:t>
            </a:r>
            <a:r>
              <a:rPr lang="en-US" sz="1600" b="1" dirty="0">
                <a:latin typeface="Source Sans Pro"/>
                <a:ea typeface="Source Sans Pro"/>
              </a:rPr>
              <a:t>then ask your parent or carer</a:t>
            </a:r>
            <a:r>
              <a:rPr lang="en-US" sz="1600" dirty="0">
                <a:latin typeface="Source Sans Pro"/>
                <a:ea typeface="Source Sans Pro"/>
              </a:rPr>
              <a:t> if they give permission, either ‘</a:t>
            </a:r>
            <a:r>
              <a:rPr lang="en-US" sz="1600" dirty="0" err="1">
                <a:latin typeface="Source Sans Pro"/>
                <a:ea typeface="Source Sans Pro"/>
              </a:rPr>
              <a:t>yes’</a:t>
            </a:r>
            <a:r>
              <a:rPr lang="en-US" sz="1600" dirty="0">
                <a:latin typeface="Source Sans Pro"/>
                <a:ea typeface="Source Sans Pro"/>
              </a:rPr>
              <a:t> or ‘no’, because they have ultimate say. Only once your parent or carer has said ‘</a:t>
            </a:r>
            <a:r>
              <a:rPr lang="en-US" sz="1600" dirty="0" err="1">
                <a:latin typeface="Source Sans Pro"/>
                <a:ea typeface="Source Sans Pro"/>
              </a:rPr>
              <a:t>yes’</a:t>
            </a:r>
            <a:r>
              <a:rPr lang="en-US" sz="1600" dirty="0">
                <a:latin typeface="Source Sans Pro"/>
                <a:ea typeface="Source Sans Pro"/>
              </a:rPr>
              <a:t> can permission be granted and the change to your privacy protections happen.</a:t>
            </a:r>
          </a:p>
        </p:txBody>
      </p:sp>
      <p:sp>
        <p:nvSpPr>
          <p:cNvPr id="16" name="Rectangle: Rounded Corners 15">
            <a:extLst>
              <a:ext uri="{FF2B5EF4-FFF2-40B4-BE49-F238E27FC236}">
                <a16:creationId xmlns:a16="http://schemas.microsoft.com/office/drawing/2014/main" id="{3129F0E8-AFEA-E722-F10A-CE52A47FBF26}"/>
              </a:ext>
            </a:extLst>
          </p:cNvPr>
          <p:cNvSpPr/>
          <p:nvPr/>
        </p:nvSpPr>
        <p:spPr>
          <a:xfrm>
            <a:off x="468966" y="3909063"/>
            <a:ext cx="11356570" cy="1692805"/>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GB" sz="1400" b="1" baseline="0" dirty="0">
                <a:latin typeface="Source Sans Pro"/>
                <a:ea typeface="Source Sans Pro"/>
                <a:cs typeface="Segoe UI"/>
              </a:rPr>
              <a:t>Once the Code is in place, online services will need to tell you what making a change will do, it will then </a:t>
            </a:r>
            <a:r>
              <a:rPr lang="en-GB" sz="1400" b="1" dirty="0">
                <a:latin typeface="Source Sans Pro"/>
                <a:ea typeface="Source Sans Pro"/>
                <a:cs typeface="Segoe UI"/>
              </a:rPr>
              <a:t>ask you</a:t>
            </a:r>
            <a:r>
              <a:rPr lang="en-GB" sz="1400" b="1" baseline="0" dirty="0">
                <a:latin typeface="Source Sans Pro"/>
                <a:ea typeface="Source Sans Pro"/>
                <a:cs typeface="Segoe UI"/>
              </a:rPr>
              <a:t> if it’s okay to email your parent or carer (or let them know some other way) to tell them that you have </a:t>
            </a:r>
            <a:r>
              <a:rPr lang="en-GB" sz="1400" b="1" dirty="0">
                <a:latin typeface="Source Sans Pro"/>
                <a:ea typeface="Source Sans Pro"/>
                <a:cs typeface="Segoe UI"/>
              </a:rPr>
              <a:t>asked for</a:t>
            </a:r>
            <a:r>
              <a:rPr lang="en-GB" sz="1400" b="1" baseline="0" dirty="0">
                <a:latin typeface="Source Sans Pro"/>
                <a:ea typeface="Source Sans Pro"/>
                <a:cs typeface="Segoe UI"/>
              </a:rPr>
              <a:t> a change in your privacy</a:t>
            </a:r>
            <a:r>
              <a:rPr lang="en-GB" sz="1400" baseline="0" dirty="0">
                <a:latin typeface="Source Sans Pro"/>
                <a:ea typeface="Source Sans Pro"/>
                <a:cs typeface="Segoe UI"/>
              </a:rPr>
              <a:t>​ </a:t>
            </a:r>
            <a:r>
              <a:rPr lang="en-GB" sz="1400" b="1" baseline="0" dirty="0">
                <a:latin typeface="Source Sans Pro"/>
                <a:ea typeface="Source Sans Pro"/>
                <a:cs typeface="Segoe UI"/>
              </a:rPr>
              <a:t>settings. It is then up to your parent or carer to give the final </a:t>
            </a:r>
            <a:r>
              <a:rPr lang="en-GB" sz="1400" b="1" i="1" baseline="0" dirty="0">
                <a:latin typeface="Source Sans Pro"/>
                <a:ea typeface="Source Sans Pro"/>
                <a:cs typeface="Segoe UI"/>
              </a:rPr>
              <a:t>ultimate</a:t>
            </a:r>
            <a:r>
              <a:rPr lang="en-GB" sz="1400" b="1" baseline="0" dirty="0">
                <a:latin typeface="Source Sans Pro"/>
                <a:ea typeface="Source Sans Pro"/>
                <a:cs typeface="Segoe UI"/>
              </a:rPr>
              <a:t> permission </a:t>
            </a:r>
            <a:r>
              <a:rPr lang="en-GB" sz="1400" b="1" dirty="0">
                <a:latin typeface="Source Sans Pro"/>
                <a:ea typeface="Source Sans Pro"/>
                <a:cs typeface="Segoe UI"/>
              </a:rPr>
              <a:t>by saying either</a:t>
            </a:r>
            <a:r>
              <a:rPr lang="en-GB" sz="1400" b="1" baseline="0" dirty="0">
                <a:latin typeface="Source Sans Pro"/>
                <a:ea typeface="Source Sans Pro"/>
                <a:cs typeface="Segoe UI"/>
              </a:rPr>
              <a:t> ‘</a:t>
            </a:r>
            <a:r>
              <a:rPr lang="en-GB" sz="1400" b="1" baseline="0" dirty="0" err="1">
                <a:latin typeface="Source Sans Pro"/>
                <a:ea typeface="Source Sans Pro"/>
                <a:cs typeface="Segoe UI"/>
              </a:rPr>
              <a:t>yes’</a:t>
            </a:r>
            <a:r>
              <a:rPr lang="en-GB" sz="1400" b="1" baseline="0" dirty="0">
                <a:latin typeface="Source Sans Pro"/>
                <a:ea typeface="Source Sans Pro"/>
                <a:cs typeface="Segoe UI"/>
              </a:rPr>
              <a:t> or ‘no’, for that change to happen.</a:t>
            </a:r>
            <a:r>
              <a:rPr lang="en-GB" sz="1400" baseline="0" dirty="0">
                <a:latin typeface="Source Sans Pro"/>
                <a:ea typeface="Source Sans Pro"/>
                <a:cs typeface="Segoe UI"/>
              </a:rPr>
              <a:t>​</a:t>
            </a:r>
            <a:r>
              <a:rPr lang="en-US" sz="1400" dirty="0">
                <a:latin typeface="Source Sans Pro"/>
                <a:ea typeface="Source Sans Pro"/>
                <a:cs typeface="Segoe UI"/>
              </a:rPr>
              <a:t>​</a:t>
            </a:r>
            <a:endParaRPr lang="en-US" sz="1400" dirty="0"/>
          </a:p>
          <a:p>
            <a:pPr rtl="0"/>
            <a:r>
              <a:rPr lang="en-GB" sz="1400" dirty="0">
                <a:latin typeface="Source Sans Pro"/>
                <a:ea typeface="Source Sans Pro"/>
                <a:cs typeface="Segoe UI"/>
              </a:rPr>
              <a:t>​</a:t>
            </a:r>
          </a:p>
          <a:p>
            <a:r>
              <a:rPr lang="en-GB" sz="1400" baseline="0" dirty="0">
                <a:latin typeface="Source Sans Pro"/>
                <a:ea typeface="Source Sans Pro"/>
                <a:cs typeface="Segoe UI"/>
              </a:rPr>
              <a:t>This means online apps</a:t>
            </a:r>
            <a:r>
              <a:rPr lang="en-GB" sz="1400" dirty="0">
                <a:latin typeface="Source Sans Pro"/>
                <a:ea typeface="Source Sans Pro"/>
                <a:cs typeface="Segoe UI"/>
              </a:rPr>
              <a:t> </a:t>
            </a:r>
            <a:r>
              <a:rPr lang="en-GB" sz="1400" baseline="0" dirty="0">
                <a:latin typeface="Source Sans Pro"/>
                <a:ea typeface="Source Sans Pro"/>
                <a:cs typeface="Segoe UI"/>
              </a:rPr>
              <a:t>will need to ask permission in a way that involves both you and </a:t>
            </a:r>
            <a:r>
              <a:rPr lang="en-GB" sz="1400" dirty="0">
                <a:latin typeface="Source Sans Pro"/>
                <a:ea typeface="Source Sans Pro"/>
                <a:cs typeface="Segoe UI"/>
              </a:rPr>
              <a:t>your parent</a:t>
            </a:r>
            <a:r>
              <a:rPr lang="en-GB" sz="1400" baseline="0" dirty="0">
                <a:latin typeface="Source Sans Pro"/>
                <a:ea typeface="Source Sans Pro"/>
                <a:cs typeface="Segoe UI"/>
              </a:rPr>
              <a:t> or carer, if the app wants </a:t>
            </a:r>
          </a:p>
          <a:p>
            <a:r>
              <a:rPr lang="en-GB" sz="1400" baseline="0" dirty="0">
                <a:latin typeface="Source Sans Pro"/>
                <a:ea typeface="Source Sans Pro"/>
                <a:cs typeface="Segoe UI"/>
              </a:rPr>
              <a:t>to use</a:t>
            </a:r>
            <a:r>
              <a:rPr lang="en-US" sz="1400" baseline="0" dirty="0">
                <a:latin typeface="Source Sans Pro"/>
                <a:ea typeface="Source Sans Pro"/>
                <a:cs typeface="Segoe UI"/>
              </a:rPr>
              <a:t>​ </a:t>
            </a:r>
            <a:r>
              <a:rPr lang="en-GB" sz="1400" baseline="0" dirty="0">
                <a:latin typeface="Source Sans Pro"/>
                <a:ea typeface="Source Sans Pro"/>
                <a:cs typeface="Segoe UI"/>
              </a:rPr>
              <a:t>or share your personal information in a specific way.</a:t>
            </a:r>
            <a:endParaRPr lang="en-AU" sz="1400" dirty="0">
              <a:latin typeface="Source Sans Pro"/>
              <a:ea typeface="Source Sans Pro"/>
            </a:endParaRPr>
          </a:p>
        </p:txBody>
      </p:sp>
      <p:pic>
        <p:nvPicPr>
          <p:cNvPr id="20" name="Picture 19" descr="A person and person looking at a phone&#10;&#10;AI-generated content may be incorrect.">
            <a:extLst>
              <a:ext uri="{FF2B5EF4-FFF2-40B4-BE49-F238E27FC236}">
                <a16:creationId xmlns:a16="http://schemas.microsoft.com/office/drawing/2014/main" id="{A5C56397-81FE-A3E9-EFE0-40BFF68FB620}"/>
              </a:ext>
            </a:extLst>
          </p:cNvPr>
          <p:cNvPicPr>
            <a:picLocks noChangeAspect="1"/>
          </p:cNvPicPr>
          <p:nvPr/>
        </p:nvPicPr>
        <p:blipFill>
          <a:blip r:embed="rId3">
            <a:extLst>
              <a:ext uri="{BEBA8EAE-BF5A-486C-A8C5-ECC9F3942E4B}">
                <a14:imgProps xmlns:a14="http://schemas.microsoft.com/office/drawing/2010/main">
                  <a14:imgLayer r:embed="rId4">
                    <a14:imgEffect>
                      <a14:saturation sat="131000"/>
                    </a14:imgEffect>
                  </a14:imgLayer>
                </a14:imgProps>
              </a:ext>
            </a:extLst>
          </a:blip>
          <a:stretch>
            <a:fillRect/>
          </a:stretch>
        </p:blipFill>
        <p:spPr>
          <a:xfrm>
            <a:off x="10356836" y="4602863"/>
            <a:ext cx="1213337" cy="2149045"/>
          </a:xfrm>
          <a:prstGeom prst="rect">
            <a:avLst/>
          </a:prstGeom>
        </p:spPr>
      </p:pic>
      <p:sp>
        <p:nvSpPr>
          <p:cNvPr id="2" name="TextBox 1">
            <a:extLst>
              <a:ext uri="{FF2B5EF4-FFF2-40B4-BE49-F238E27FC236}">
                <a16:creationId xmlns:a16="http://schemas.microsoft.com/office/drawing/2014/main" id="{E8391AB3-DFE5-4744-C3FE-01975DF9B992}"/>
              </a:ext>
            </a:extLst>
          </p:cNvPr>
          <p:cNvSpPr txBox="1"/>
          <p:nvPr/>
        </p:nvSpPr>
        <p:spPr>
          <a:xfrm>
            <a:off x="465341" y="5675524"/>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6?</a:t>
            </a:r>
            <a:endParaRPr lang="en-US" sz="1600" dirty="0"/>
          </a:p>
        </p:txBody>
      </p:sp>
      <p:graphicFrame>
        <p:nvGraphicFramePr>
          <p:cNvPr id="7" name="Table 6">
            <a:extLst>
              <a:ext uri="{FF2B5EF4-FFF2-40B4-BE49-F238E27FC236}">
                <a16:creationId xmlns:a16="http://schemas.microsoft.com/office/drawing/2014/main" id="{F2843A7C-8E13-09E0-D28F-D9FF128AE5A7}"/>
              </a:ext>
            </a:extLst>
          </p:cNvPr>
          <p:cNvGraphicFramePr>
            <a:graphicFrameLocks noGrp="1"/>
          </p:cNvGraphicFramePr>
          <p:nvPr>
            <p:extLst>
              <p:ext uri="{D42A27DB-BD31-4B8C-83A1-F6EECF244321}">
                <p14:modId xmlns:p14="http://schemas.microsoft.com/office/powerpoint/2010/main" val="1772000398"/>
              </p:ext>
            </p:extLst>
          </p:nvPr>
        </p:nvGraphicFramePr>
        <p:xfrm>
          <a:off x="545553" y="6142680"/>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937646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99162-B18C-7726-8016-5817A08D76CE}"/>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D485D1AB-51BC-BC26-DA6D-AE8FCD93F748}"/>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B8EF714D-0230-8D51-64D1-B3FF12C89E49}"/>
              </a:ext>
            </a:extLst>
          </p:cNvPr>
          <p:cNvSpPr/>
          <p:nvPr/>
        </p:nvSpPr>
        <p:spPr>
          <a:xfrm>
            <a:off x="568812" y="302310"/>
            <a:ext cx="11091832" cy="1739418"/>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F41C1F61-B8A7-BA2E-09E0-85D9BD934D71}"/>
              </a:ext>
            </a:extLst>
          </p:cNvPr>
          <p:cNvSpPr txBox="1">
            <a:spLocks/>
          </p:cNvSpPr>
          <p:nvPr/>
        </p:nvSpPr>
        <p:spPr>
          <a:xfrm>
            <a:off x="620315" y="512772"/>
            <a:ext cx="11192690" cy="470583"/>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750" b="1" dirty="0">
                <a:latin typeface="Source Sans Pro"/>
                <a:ea typeface="Source Sans Pro"/>
              </a:rPr>
              <a:t>Rule 7: Online services must not trick you into giving them permission</a:t>
            </a:r>
            <a:endParaRPr lang="en-AU" sz="2750" dirty="0">
              <a:latin typeface="Source Sans Pro"/>
              <a:ea typeface="Source Sans Pro"/>
            </a:endParaRPr>
          </a:p>
        </p:txBody>
      </p:sp>
      <p:sp>
        <p:nvSpPr>
          <p:cNvPr id="8" name="TextBox 7">
            <a:extLst>
              <a:ext uri="{FF2B5EF4-FFF2-40B4-BE49-F238E27FC236}">
                <a16:creationId xmlns:a16="http://schemas.microsoft.com/office/drawing/2014/main" id="{42CE096C-7E25-9608-B054-7088A5E12F4F}"/>
              </a:ext>
            </a:extLst>
          </p:cNvPr>
          <p:cNvSpPr txBox="1"/>
          <p:nvPr/>
        </p:nvSpPr>
        <p:spPr>
          <a:xfrm>
            <a:off x="697366" y="983355"/>
            <a:ext cx="10685537" cy="830997"/>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dirty="0">
                <a:latin typeface="Source Sans Pro" panose="020B0503030403020204" pitchFamily="34" charset="0"/>
                <a:ea typeface="Source Sans Pro" panose="020B0503030403020204" pitchFamily="34" charset="0"/>
              </a:rPr>
              <a:t>Online services must not deliberately trick, confuse, or pressure you into giving permission to collect, use, or share your personal information. This means online services cannot do things like be sneaky and hide buttons that give you a choice to say 'no'.</a:t>
            </a:r>
            <a:endParaRPr lang="en-AU" sz="1600" dirty="0">
              <a:latin typeface="Source Sans Pro" panose="020B0503030403020204" pitchFamily="34" charset="0"/>
              <a:ea typeface="Source Sans Pro" panose="020B0503030403020204" pitchFamily="34" charset="0"/>
            </a:endParaRPr>
          </a:p>
        </p:txBody>
      </p:sp>
      <p:sp>
        <p:nvSpPr>
          <p:cNvPr id="10" name="Rectangle: Rounded Corners 9">
            <a:extLst>
              <a:ext uri="{FF2B5EF4-FFF2-40B4-BE49-F238E27FC236}">
                <a16:creationId xmlns:a16="http://schemas.microsoft.com/office/drawing/2014/main" id="{3E435865-006F-25FC-256A-E2EE97E6F20B}"/>
              </a:ext>
            </a:extLst>
          </p:cNvPr>
          <p:cNvSpPr/>
          <p:nvPr/>
        </p:nvSpPr>
        <p:spPr>
          <a:xfrm>
            <a:off x="568813" y="2382680"/>
            <a:ext cx="11091832" cy="1613124"/>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A7504916-C100-1605-D667-00F1937E51ED}"/>
              </a:ext>
            </a:extLst>
          </p:cNvPr>
          <p:cNvSpPr txBox="1"/>
          <p:nvPr/>
        </p:nvSpPr>
        <p:spPr>
          <a:xfrm>
            <a:off x="688562" y="2551956"/>
            <a:ext cx="11056195" cy="1323439"/>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1600" b="1" dirty="0">
                <a:latin typeface="Source Sans Pro" panose="020B0503030403020204" pitchFamily="34" charset="0"/>
                <a:ea typeface="Source Sans Pro" panose="020B0503030403020204" pitchFamily="34" charset="0"/>
              </a:rPr>
              <a:t>Once the Code is in place, online services will not be allowed to trick you and take advantage of your fear of missing out, to pressure you to say ‘</a:t>
            </a:r>
            <a:r>
              <a:rPr lang="en-AU" sz="1600" b="1" dirty="0" err="1">
                <a:latin typeface="Source Sans Pro" panose="020B0503030403020204" pitchFamily="34" charset="0"/>
                <a:ea typeface="Source Sans Pro" panose="020B0503030403020204" pitchFamily="34" charset="0"/>
              </a:rPr>
              <a:t>yes’</a:t>
            </a:r>
            <a:r>
              <a:rPr lang="en-AU" sz="1600" b="1" dirty="0">
                <a:latin typeface="Source Sans Pro" panose="020B0503030403020204" pitchFamily="34" charset="0"/>
                <a:ea typeface="Source Sans Pro" panose="020B0503030403020204" pitchFamily="34" charset="0"/>
              </a:rPr>
              <a:t> and hand over your personal information that you do not want or need to share.</a:t>
            </a:r>
            <a:r>
              <a:rPr lang="en-AU" sz="1600" dirty="0">
                <a:latin typeface="Source Sans Pro" panose="020B0503030403020204" pitchFamily="34" charset="0"/>
                <a:ea typeface="Source Sans Pro" panose="020B0503030403020204" pitchFamily="34" charset="0"/>
              </a:rPr>
              <a:t>​</a:t>
            </a:r>
            <a:br>
              <a:rPr lang="en-AU" sz="1600" dirty="0">
                <a:latin typeface="Source Sans Pro" panose="020B0503030403020204" pitchFamily="34" charset="0"/>
                <a:ea typeface="Source Sans Pro" panose="020B0503030403020204" pitchFamily="34" charset="0"/>
              </a:rPr>
            </a:br>
            <a:r>
              <a:rPr lang="en-AU" sz="1600" dirty="0">
                <a:latin typeface="Source Sans Pro" panose="020B0503030403020204" pitchFamily="34" charset="0"/>
                <a:ea typeface="Source Sans Pro" panose="020B0503030403020204" pitchFamily="34" charset="0"/>
              </a:rPr>
              <a:t>​</a:t>
            </a:r>
            <a:br>
              <a:rPr lang="en-AU" sz="1600" dirty="0">
                <a:latin typeface="Source Sans Pro" panose="020B0503030403020204" pitchFamily="34" charset="0"/>
                <a:ea typeface="Source Sans Pro" panose="020B0503030403020204" pitchFamily="34" charset="0"/>
              </a:rPr>
            </a:br>
            <a:r>
              <a:rPr lang="en-AU" sz="1600" dirty="0">
                <a:latin typeface="Source Sans Pro" panose="020B0503030403020204" pitchFamily="34" charset="0"/>
                <a:ea typeface="Source Sans Pro" panose="020B0503030403020204" pitchFamily="34" charset="0"/>
              </a:rPr>
              <a:t>This means that websites will not be allowed to trick, confuse, or pressure you into giving them permission to collect your personal information.</a:t>
            </a:r>
          </a:p>
        </p:txBody>
      </p:sp>
      <p:pic>
        <p:nvPicPr>
          <p:cNvPr id="2" name="Picture 1" descr="A person holding a tablet&#10;&#10;AI-generated content may be incorrect.">
            <a:extLst>
              <a:ext uri="{FF2B5EF4-FFF2-40B4-BE49-F238E27FC236}">
                <a16:creationId xmlns:a16="http://schemas.microsoft.com/office/drawing/2014/main" id="{807C69FC-69CE-0ADC-225F-DB1FC3333926}"/>
              </a:ext>
            </a:extLst>
          </p:cNvPr>
          <p:cNvPicPr>
            <a:picLocks noChangeAspect="1"/>
          </p:cNvPicPr>
          <p:nvPr/>
        </p:nvPicPr>
        <p:blipFill>
          <a:blip r:embed="rId3">
            <a:extLst>
              <a:ext uri="{BEBA8EAE-BF5A-486C-A8C5-ECC9F3942E4B}">
                <a14:imgProps xmlns:a14="http://schemas.microsoft.com/office/drawing/2010/main">
                  <a14:imgLayer r:embed="rId4">
                    <a14:imgEffect>
                      <a14:saturation sat="142000"/>
                    </a14:imgEffect>
                  </a14:imgLayer>
                </a14:imgProps>
              </a:ext>
            </a:extLst>
          </a:blip>
          <a:stretch>
            <a:fillRect/>
          </a:stretch>
        </p:blipFill>
        <p:spPr>
          <a:xfrm>
            <a:off x="8417490" y="3744628"/>
            <a:ext cx="2846629" cy="2936998"/>
          </a:xfrm>
          <a:prstGeom prst="rect">
            <a:avLst/>
          </a:prstGeom>
        </p:spPr>
      </p:pic>
      <p:sp>
        <p:nvSpPr>
          <p:cNvPr id="7" name="TextBox 6">
            <a:extLst>
              <a:ext uri="{FF2B5EF4-FFF2-40B4-BE49-F238E27FC236}">
                <a16:creationId xmlns:a16="http://schemas.microsoft.com/office/drawing/2014/main" id="{7CB96107-69A5-BC20-DC1F-BBFE0B7C4680}"/>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7?</a:t>
            </a:r>
            <a:endParaRPr lang="en-US" sz="1600" dirty="0"/>
          </a:p>
        </p:txBody>
      </p:sp>
      <p:graphicFrame>
        <p:nvGraphicFramePr>
          <p:cNvPr id="9" name="Table 8">
            <a:extLst>
              <a:ext uri="{FF2B5EF4-FFF2-40B4-BE49-F238E27FC236}">
                <a16:creationId xmlns:a16="http://schemas.microsoft.com/office/drawing/2014/main" id="{DD1EF1E3-DA50-450B-59EF-1CAE82A9DAA5}"/>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4071279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7507-D530-1BE3-17A0-E13B6A32CC0E}"/>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A681C442-D764-AB73-4AB9-C0EFAF5D6394}"/>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6B0FA18C-B15E-BFD8-D05B-E2F36188FB13}"/>
              </a:ext>
            </a:extLst>
          </p:cNvPr>
          <p:cNvSpPr/>
          <p:nvPr/>
        </p:nvSpPr>
        <p:spPr>
          <a:xfrm>
            <a:off x="438953" y="224662"/>
            <a:ext cx="11485240" cy="3690050"/>
          </a:xfrm>
          <a:prstGeom prst="roundRect">
            <a:avLst>
              <a:gd name="adj" fmla="val 8520"/>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E6F01EB7-DFB8-5DAA-ABBD-0EE23F964355}"/>
              </a:ext>
            </a:extLst>
          </p:cNvPr>
          <p:cNvSpPr txBox="1">
            <a:spLocks/>
          </p:cNvSpPr>
          <p:nvPr/>
        </p:nvSpPr>
        <p:spPr>
          <a:xfrm>
            <a:off x="620314" y="381392"/>
            <a:ext cx="11303878" cy="856615"/>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dirty="0">
                <a:latin typeface="Source Sans Pro"/>
                <a:ea typeface="Source Sans Pro"/>
              </a:rPr>
              <a:t>Rule 8: Online services must make sure that the permission they get from you (or your parent or carer) is 'good' permission</a:t>
            </a:r>
            <a:endParaRPr lang="en-AU" sz="2600" dirty="0">
              <a:latin typeface="Source Sans Pro"/>
              <a:ea typeface="Source Sans Pro"/>
            </a:endParaRPr>
          </a:p>
        </p:txBody>
      </p:sp>
      <p:sp>
        <p:nvSpPr>
          <p:cNvPr id="8" name="TextBox 7">
            <a:extLst>
              <a:ext uri="{FF2B5EF4-FFF2-40B4-BE49-F238E27FC236}">
                <a16:creationId xmlns:a16="http://schemas.microsoft.com/office/drawing/2014/main" id="{19BE0EEF-865D-4499-DFAA-E72E7F4778E3}"/>
              </a:ext>
            </a:extLst>
          </p:cNvPr>
          <p:cNvSpPr txBox="1"/>
          <p:nvPr/>
        </p:nvSpPr>
        <p:spPr>
          <a:xfrm>
            <a:off x="620314" y="1238007"/>
            <a:ext cx="10685537" cy="2862194"/>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dirty="0">
                <a:latin typeface="Source Sans Pro"/>
                <a:ea typeface="Source Sans Pro"/>
              </a:rPr>
              <a:t>When online services ask for your permission to collect, use or share your personal information online, they need to tick the 6 boxes below for that permission to be 'good' permission:​</a:t>
            </a:r>
          </a:p>
          <a:p>
            <a:pPr fontAlgn="base"/>
            <a:endParaRPr lang="en-US" sz="1600" dirty="0">
              <a:latin typeface="Source Sans Pro"/>
              <a:ea typeface="Source Sans Pro"/>
            </a:endParaRPr>
          </a:p>
          <a:p>
            <a:pPr marL="742315" lvl="1" fontAlgn="base">
              <a:buFont typeface="Wingdings" panose="05000000000000000000" pitchFamily="2" charset="2"/>
              <a:buChar char="ü"/>
            </a:pPr>
            <a:r>
              <a:rPr lang="en-US" sz="1600" dirty="0">
                <a:latin typeface="Source Sans Pro"/>
                <a:ea typeface="Source Sans Pro"/>
              </a:rPr>
              <a:t> Without pressuring, tricking or confusing you into making a decision (</a:t>
            </a:r>
            <a:r>
              <a:rPr lang="en-US" sz="1600" b="1" dirty="0">
                <a:latin typeface="Source Sans Pro"/>
                <a:ea typeface="Source Sans Pro"/>
              </a:rPr>
              <a:t>voluntary</a:t>
            </a:r>
            <a:r>
              <a:rPr lang="en-US" sz="1600" dirty="0">
                <a:latin typeface="Source Sans Pro"/>
                <a:ea typeface="Source Sans Pro"/>
              </a:rPr>
              <a:t>),​</a:t>
            </a:r>
          </a:p>
          <a:p>
            <a:pPr marL="742315" lvl="1" fontAlgn="base">
              <a:buFont typeface="Wingdings" panose="05000000000000000000" pitchFamily="2" charset="2"/>
              <a:buChar char="ü"/>
            </a:pPr>
            <a:r>
              <a:rPr lang="en-US" sz="1600" dirty="0">
                <a:latin typeface="Source Sans Pro"/>
                <a:ea typeface="Source Sans Pro"/>
              </a:rPr>
              <a:t> Give you all the right information you need to make a decision (</a:t>
            </a:r>
            <a:r>
              <a:rPr lang="en-US" sz="1600" b="1" dirty="0">
                <a:latin typeface="Source Sans Pro"/>
                <a:ea typeface="Source Sans Pro"/>
              </a:rPr>
              <a:t>informed</a:t>
            </a:r>
            <a:r>
              <a:rPr lang="en-US" sz="1600" dirty="0">
                <a:latin typeface="Source Sans Pro"/>
                <a:ea typeface="Source Sans Pro"/>
              </a:rPr>
              <a:t>), ​</a:t>
            </a:r>
          </a:p>
          <a:p>
            <a:pPr marL="742315" lvl="1" fontAlgn="base">
              <a:buFont typeface="Wingdings" panose="05000000000000000000" pitchFamily="2" charset="2"/>
              <a:buChar char="ü"/>
            </a:pPr>
            <a:r>
              <a:rPr lang="en-US" sz="1600" dirty="0">
                <a:latin typeface="Source Sans Pro"/>
                <a:ea typeface="Source Sans Pro"/>
              </a:rPr>
              <a:t> Ask you often and at the right times because permission does not last forever (</a:t>
            </a:r>
            <a:r>
              <a:rPr lang="en-US" sz="1600" b="1" dirty="0">
                <a:latin typeface="Source Sans Pro"/>
                <a:ea typeface="Source Sans Pro"/>
              </a:rPr>
              <a:t>current</a:t>
            </a:r>
            <a:r>
              <a:rPr lang="en-US" sz="1600" dirty="0">
                <a:latin typeface="Source Sans Pro"/>
                <a:ea typeface="Source Sans Pro"/>
              </a:rPr>
              <a:t>), ​</a:t>
            </a:r>
          </a:p>
          <a:p>
            <a:pPr marL="742315" lvl="1" fontAlgn="base">
              <a:buFont typeface="Wingdings" panose="05000000000000000000" pitchFamily="2" charset="2"/>
              <a:buChar char="ü"/>
            </a:pPr>
            <a:r>
              <a:rPr lang="en-US" sz="1600" dirty="0">
                <a:latin typeface="Source Sans Pro"/>
                <a:ea typeface="Source Sans Pro"/>
              </a:rPr>
              <a:t> Make sure that you know that you are allowed to take back your permission at any point (</a:t>
            </a:r>
            <a:r>
              <a:rPr lang="en-US" sz="1600" b="1" dirty="0">
                <a:latin typeface="Source Sans Pro"/>
                <a:ea typeface="Source Sans Pro"/>
              </a:rPr>
              <a:t>be withdrawn</a:t>
            </a:r>
            <a:r>
              <a:rPr lang="en-US" sz="1600" dirty="0">
                <a:latin typeface="Source Sans Pro"/>
                <a:ea typeface="Source Sans Pro"/>
              </a:rPr>
              <a:t>), ​</a:t>
            </a:r>
          </a:p>
          <a:p>
            <a:pPr marL="742315" lvl="1" fontAlgn="base">
              <a:buFont typeface="Wingdings" panose="05000000000000000000" pitchFamily="2" charset="2"/>
              <a:buChar char="ü"/>
            </a:pPr>
            <a:r>
              <a:rPr lang="en-US" sz="1600" dirty="0">
                <a:latin typeface="Source Sans Pro"/>
                <a:ea typeface="Source Sans Pro"/>
              </a:rPr>
              <a:t> Make sure that you understand ‘why’ they need your personal information and ‘what for’ (</a:t>
            </a:r>
            <a:r>
              <a:rPr lang="en-US" sz="1600" b="1" dirty="0">
                <a:latin typeface="Source Sans Pro"/>
                <a:ea typeface="Source Sans Pro"/>
              </a:rPr>
              <a:t>specific</a:t>
            </a:r>
            <a:r>
              <a:rPr lang="en-US" sz="1600" dirty="0">
                <a:latin typeface="Source Sans Pro"/>
                <a:ea typeface="Source Sans Pro"/>
              </a:rPr>
              <a:t>),</a:t>
            </a:r>
          </a:p>
          <a:p>
            <a:pPr marL="742315" lvl="1" fontAlgn="base">
              <a:buFont typeface="Wingdings" panose="05000000000000000000" pitchFamily="2" charset="2"/>
              <a:buChar char="ü"/>
            </a:pPr>
            <a:r>
              <a:rPr lang="en-US" sz="1600" dirty="0">
                <a:latin typeface="Source Sans Pro"/>
                <a:ea typeface="Source Sans Pro"/>
              </a:rPr>
              <a:t> Make sure that you have clearly agreed and given your permission with a solid ‘yes’, because when you say ‘maybe’ or nothing at all, </a:t>
            </a:r>
            <a:r>
              <a:rPr lang="en-US" sz="1600">
                <a:latin typeface="Source Sans Pro"/>
                <a:ea typeface="Source Sans Pro"/>
              </a:rPr>
              <a:t>it is</a:t>
            </a:r>
            <a:r>
              <a:rPr lang="en-US" sz="1600" dirty="0">
                <a:latin typeface="Source Sans Pro"/>
                <a:ea typeface="Source Sans Pro"/>
              </a:rPr>
              <a:t> a ‘no’ (</a:t>
            </a:r>
            <a:r>
              <a:rPr lang="en-US" sz="1600" b="1" dirty="0">
                <a:latin typeface="Source Sans Pro"/>
                <a:ea typeface="Source Sans Pro"/>
              </a:rPr>
              <a:t>unambiguous</a:t>
            </a:r>
            <a:r>
              <a:rPr lang="en-US" sz="1600" dirty="0">
                <a:latin typeface="Source Sans Pro"/>
                <a:ea typeface="Source Sans Pro"/>
              </a:rPr>
              <a:t>).</a:t>
            </a:r>
          </a:p>
          <a:p>
            <a:pPr>
              <a:spcAft>
                <a:spcPts val="1200"/>
              </a:spcAft>
            </a:pPr>
            <a:endParaRPr lang="en-AU" sz="1999" dirty="0"/>
          </a:p>
        </p:txBody>
      </p:sp>
      <p:sp>
        <p:nvSpPr>
          <p:cNvPr id="12" name="Rectangle: Rounded Corners 11">
            <a:extLst>
              <a:ext uri="{FF2B5EF4-FFF2-40B4-BE49-F238E27FC236}">
                <a16:creationId xmlns:a16="http://schemas.microsoft.com/office/drawing/2014/main" id="{6A1CB4C2-3B55-FDA0-6EBA-B970637E3560}"/>
              </a:ext>
            </a:extLst>
          </p:cNvPr>
          <p:cNvSpPr/>
          <p:nvPr/>
        </p:nvSpPr>
        <p:spPr>
          <a:xfrm>
            <a:off x="441519" y="4055537"/>
            <a:ext cx="11479757" cy="783983"/>
          </a:xfrm>
          <a:prstGeom prst="roundRect">
            <a:avLst>
              <a:gd name="adj" fmla="val 31047"/>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4" name="TextBox 13">
            <a:extLst>
              <a:ext uri="{FF2B5EF4-FFF2-40B4-BE49-F238E27FC236}">
                <a16:creationId xmlns:a16="http://schemas.microsoft.com/office/drawing/2014/main" id="{59010DDB-C0FF-E1E1-1FF1-46FE9AACE161}"/>
              </a:ext>
            </a:extLst>
          </p:cNvPr>
          <p:cNvSpPr txBox="1"/>
          <p:nvPr/>
        </p:nvSpPr>
        <p:spPr>
          <a:xfrm>
            <a:off x="613987" y="4129211"/>
            <a:ext cx="11056195" cy="584775"/>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GB" sz="1600" b="1" dirty="0">
                <a:latin typeface="Source Sans Pro" panose="020B0503030403020204" pitchFamily="34" charset="0"/>
                <a:ea typeface="Source Sans Pro" panose="020B0503030403020204" pitchFamily="34" charset="0"/>
              </a:rPr>
              <a:t>Once the Code is in place, online services must make sure that when they ask permission, the 6 boxes above are ticked.</a:t>
            </a:r>
            <a:endParaRPr lang="en-US" sz="1600" dirty="0">
              <a:latin typeface="Source Sans Pro" panose="020B0503030403020204" pitchFamily="34" charset="0"/>
              <a:ea typeface="Source Sans Pro" panose="020B0503030403020204" pitchFamily="34" charset="0"/>
            </a:endParaRPr>
          </a:p>
          <a:p>
            <a:r>
              <a:rPr lang="en-AU" sz="1600" dirty="0">
                <a:latin typeface="Source Sans Pro" panose="020B0503030403020204" pitchFamily="34" charset="0"/>
                <a:ea typeface="Source Sans Pro" panose="020B0503030403020204" pitchFamily="34" charset="0"/>
              </a:rPr>
              <a:t>This means that when websites do not tick the 6 boxes, they did not do the right things to get ‘good’ permission from you.</a:t>
            </a:r>
          </a:p>
        </p:txBody>
      </p:sp>
      <p:pic>
        <p:nvPicPr>
          <p:cNvPr id="2" name="Picture 1" descr="A person and a child looking at a phone&#10;&#10;AI-generated content may be incorrect.">
            <a:extLst>
              <a:ext uri="{FF2B5EF4-FFF2-40B4-BE49-F238E27FC236}">
                <a16:creationId xmlns:a16="http://schemas.microsoft.com/office/drawing/2014/main" id="{AFD104CF-A6B3-C9A1-3D8B-E5E02962296D}"/>
              </a:ext>
            </a:extLst>
          </p:cNvPr>
          <p:cNvPicPr>
            <a:picLocks noChangeAspect="1"/>
          </p:cNvPicPr>
          <p:nvPr/>
        </p:nvPicPr>
        <p:blipFill>
          <a:blip r:embed="rId3">
            <a:extLst>
              <a:ext uri="{BEBA8EAE-BF5A-486C-A8C5-ECC9F3942E4B}">
                <a14:imgProps xmlns:a14="http://schemas.microsoft.com/office/drawing/2010/main">
                  <a14:imgLayer r:embed="rId4">
                    <a14:imgEffect>
                      <a14:saturation sat="135000"/>
                    </a14:imgEffect>
                  </a14:imgLayer>
                </a14:imgProps>
              </a:ext>
            </a:extLst>
          </a:blip>
          <a:stretch>
            <a:fillRect/>
          </a:stretch>
        </p:blipFill>
        <p:spPr>
          <a:xfrm>
            <a:off x="9349433" y="4658774"/>
            <a:ext cx="2133439" cy="2138282"/>
          </a:xfrm>
          <a:prstGeom prst="rect">
            <a:avLst/>
          </a:prstGeom>
        </p:spPr>
      </p:pic>
      <p:sp>
        <p:nvSpPr>
          <p:cNvPr id="7" name="TextBox 6">
            <a:extLst>
              <a:ext uri="{FF2B5EF4-FFF2-40B4-BE49-F238E27FC236}">
                <a16:creationId xmlns:a16="http://schemas.microsoft.com/office/drawing/2014/main" id="{FD7CB4D6-D460-7BF4-6D73-4CB43C427B2C}"/>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8?</a:t>
            </a:r>
            <a:endParaRPr lang="en-US" sz="1600" dirty="0"/>
          </a:p>
        </p:txBody>
      </p:sp>
      <p:graphicFrame>
        <p:nvGraphicFramePr>
          <p:cNvPr id="9" name="Table 8">
            <a:extLst>
              <a:ext uri="{FF2B5EF4-FFF2-40B4-BE49-F238E27FC236}">
                <a16:creationId xmlns:a16="http://schemas.microsoft.com/office/drawing/2014/main" id="{B7463554-C7AF-BB78-5704-E080A18E5701}"/>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3715496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339A9-CFA7-96FA-3F7B-950B743A0D79}"/>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8B9CD75C-8FA0-B281-92A5-B56BE71CBF7B}"/>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9FD47B22-1E86-23F3-3645-A052AD13B91D}"/>
              </a:ext>
            </a:extLst>
          </p:cNvPr>
          <p:cNvSpPr/>
          <p:nvPr/>
        </p:nvSpPr>
        <p:spPr>
          <a:xfrm>
            <a:off x="566327" y="247235"/>
            <a:ext cx="11059346" cy="2924105"/>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C09EC35C-A5B8-06CB-ABBC-1A64C6AD3301}"/>
              </a:ext>
            </a:extLst>
          </p:cNvPr>
          <p:cNvSpPr txBox="1">
            <a:spLocks/>
          </p:cNvSpPr>
          <p:nvPr/>
        </p:nvSpPr>
        <p:spPr>
          <a:xfrm>
            <a:off x="773168" y="396842"/>
            <a:ext cx="10055776" cy="882891"/>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None/>
            </a:pPr>
            <a:r>
              <a:rPr lang="en-US" sz="2600" b="1" dirty="0">
                <a:latin typeface="Source Sans Pro"/>
                <a:ea typeface="Source Sans Pro"/>
              </a:rPr>
              <a:t>Rule 9: Online services must make sure you can access and understand what they do with your personal information</a:t>
            </a:r>
            <a:endParaRPr lang="en-AU" sz="2600" dirty="0">
              <a:latin typeface="Source Sans Pro"/>
              <a:ea typeface="Source Sans Pro"/>
            </a:endParaRPr>
          </a:p>
        </p:txBody>
      </p:sp>
      <p:sp>
        <p:nvSpPr>
          <p:cNvPr id="8" name="TextBox 7">
            <a:extLst>
              <a:ext uri="{FF2B5EF4-FFF2-40B4-BE49-F238E27FC236}">
                <a16:creationId xmlns:a16="http://schemas.microsoft.com/office/drawing/2014/main" id="{9FA50321-A50B-6F5D-AD35-1223EB7ECB52}"/>
              </a:ext>
            </a:extLst>
          </p:cNvPr>
          <p:cNvSpPr txBox="1"/>
          <p:nvPr/>
        </p:nvSpPr>
        <p:spPr>
          <a:xfrm>
            <a:off x="773168" y="1170650"/>
            <a:ext cx="10720217" cy="1938992"/>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marL="285750" indent="-285750" fontAlgn="base">
              <a:buFont typeface="Arial"/>
              <a:buChar char="•"/>
            </a:pPr>
            <a:r>
              <a:rPr lang="en-US" sz="1500" dirty="0">
                <a:latin typeface="Source Sans Pro"/>
                <a:ea typeface="Source Sans Pro"/>
              </a:rPr>
              <a:t>Online services must make sure that their </a:t>
            </a:r>
            <a:r>
              <a:rPr lang="en-US" sz="1500" b="1" dirty="0">
                <a:latin typeface="Source Sans Pro"/>
                <a:ea typeface="Source Sans Pro"/>
              </a:rPr>
              <a:t>privacy policies </a:t>
            </a:r>
            <a:r>
              <a:rPr lang="en-US" sz="1500" dirty="0">
                <a:latin typeface="Source Sans Pro"/>
                <a:ea typeface="Source Sans Pro"/>
              </a:rPr>
              <a:t>and any notices that 'pop up' that tell you what they do with your personal information, is </a:t>
            </a:r>
            <a:r>
              <a:rPr lang="en-US" sz="1500" b="1" dirty="0">
                <a:latin typeface="Source Sans Pro"/>
                <a:ea typeface="Source Sans Pro"/>
              </a:rPr>
              <a:t>child-friendly</a:t>
            </a:r>
            <a:r>
              <a:rPr lang="en-US" sz="1500" dirty="0">
                <a:latin typeface="Source Sans Pro"/>
                <a:ea typeface="Source Sans Pro"/>
              </a:rPr>
              <a:t>. That means they need to be easy to read and understood by you (no big words!) .</a:t>
            </a:r>
            <a:endParaRPr lang="en-US" sz="1500" dirty="0">
              <a:latin typeface="Aptos" panose="020B0004020202020204"/>
              <a:ea typeface="Source Sans Pro"/>
            </a:endParaRPr>
          </a:p>
          <a:p>
            <a:pPr marL="285750" indent="-285750">
              <a:buFont typeface="Arial"/>
              <a:buChar char="•"/>
            </a:pPr>
            <a:r>
              <a:rPr lang="en-US" sz="1500" dirty="0">
                <a:latin typeface="Source Sans Pro"/>
                <a:ea typeface="Source Sans Pro"/>
              </a:rPr>
              <a:t>Online services must make it easy for you to find the instructions on the app, game or website </a:t>
            </a:r>
            <a:r>
              <a:rPr lang="en-US" sz="1500" b="1" dirty="0">
                <a:latin typeface="Source Sans Pro"/>
                <a:ea typeface="Source Sans Pro"/>
              </a:rPr>
              <a:t>that tell you how to ask for what personal information the online service knows about you.</a:t>
            </a:r>
            <a:r>
              <a:rPr lang="en-US" sz="1500" dirty="0">
                <a:latin typeface="Source Sans Pro"/>
                <a:ea typeface="Source Sans Pro"/>
              </a:rPr>
              <a:t>​</a:t>
            </a:r>
          </a:p>
          <a:p>
            <a:pPr marL="285750" indent="-285750">
              <a:buFont typeface="Arial"/>
              <a:buChar char="•"/>
            </a:pPr>
            <a:r>
              <a:rPr lang="en-US" sz="1500" dirty="0">
                <a:latin typeface="Source Sans Pro"/>
                <a:ea typeface="Source Sans Pro"/>
              </a:rPr>
              <a:t>Online services must </a:t>
            </a:r>
            <a:r>
              <a:rPr lang="en-US" sz="1500" b="1" dirty="0">
                <a:latin typeface="Source Sans Pro"/>
                <a:ea typeface="Source Sans Pro"/>
              </a:rPr>
              <a:t>make it easy </a:t>
            </a:r>
            <a:r>
              <a:rPr lang="en-US" sz="1500" dirty="0">
                <a:latin typeface="Source Sans Pro"/>
                <a:ea typeface="Source Sans Pro"/>
              </a:rPr>
              <a:t>for you and your parent or carer to ask for what personal information is known about you and what the app, game or website does with it.​</a:t>
            </a:r>
          </a:p>
          <a:p>
            <a:pPr marL="285750" indent="-285750">
              <a:buFont typeface="Arial"/>
              <a:buChar char="•"/>
            </a:pPr>
            <a:r>
              <a:rPr lang="en-US" sz="1500" dirty="0">
                <a:latin typeface="Source Sans Pro"/>
                <a:ea typeface="Source Sans Pro"/>
              </a:rPr>
              <a:t>Online services must </a:t>
            </a:r>
            <a:r>
              <a:rPr lang="en-US" sz="1500" b="1" dirty="0">
                <a:latin typeface="Source Sans Pro"/>
                <a:ea typeface="Source Sans Pro"/>
              </a:rPr>
              <a:t>make it easy for you to ask them to stop showing you ads </a:t>
            </a:r>
            <a:r>
              <a:rPr lang="en-US" sz="1500" dirty="0">
                <a:latin typeface="Source Sans Pro"/>
                <a:ea typeface="Source Sans Pro"/>
              </a:rPr>
              <a:t>that have been specially picked, just for you and the main goal of the ads are to get you to buy things. </a:t>
            </a:r>
            <a:endParaRPr lang="en-US" sz="1500" dirty="0"/>
          </a:p>
        </p:txBody>
      </p:sp>
      <p:sp>
        <p:nvSpPr>
          <p:cNvPr id="10" name="Rectangle: Rounded Corners 9">
            <a:extLst>
              <a:ext uri="{FF2B5EF4-FFF2-40B4-BE49-F238E27FC236}">
                <a16:creationId xmlns:a16="http://schemas.microsoft.com/office/drawing/2014/main" id="{F1FD3467-1ABE-58AE-626E-F0DB0837A2E2}"/>
              </a:ext>
            </a:extLst>
          </p:cNvPr>
          <p:cNvSpPr/>
          <p:nvPr/>
        </p:nvSpPr>
        <p:spPr>
          <a:xfrm>
            <a:off x="567903" y="3280665"/>
            <a:ext cx="11059346" cy="2026748"/>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D5AA4421-7258-BAFB-5119-536A0E5F813E}"/>
              </a:ext>
            </a:extLst>
          </p:cNvPr>
          <p:cNvSpPr txBox="1"/>
          <p:nvPr/>
        </p:nvSpPr>
        <p:spPr>
          <a:xfrm>
            <a:off x="687402" y="3338132"/>
            <a:ext cx="10808469" cy="1938992"/>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GB" sz="1500" b="1" dirty="0">
                <a:latin typeface="Source Sans Pro"/>
                <a:ea typeface="Source Sans Pro"/>
              </a:rPr>
              <a:t>Once the Code is in place, online services must tell you the important things about your online privacy in a way that is easy to find and easy to understand. Online services must also make it easy for you and your parent or carer to ask to see what personal information an online service has about you.</a:t>
            </a:r>
            <a:r>
              <a:rPr lang="en-GB" sz="1500" dirty="0">
                <a:latin typeface="Source Sans Pro"/>
                <a:ea typeface="Source Sans Pro"/>
              </a:rPr>
              <a:t> </a:t>
            </a:r>
            <a:endParaRPr lang="en-US" sz="1500" dirty="0">
              <a:latin typeface="Source Sans Pro"/>
              <a:ea typeface="Source Sans Pro"/>
            </a:endParaRPr>
          </a:p>
          <a:p>
            <a:endParaRPr lang="en-GB" sz="1500" dirty="0">
              <a:latin typeface="Source Sans Pro"/>
              <a:ea typeface="Source Sans Pro"/>
            </a:endParaRPr>
          </a:p>
          <a:p>
            <a:r>
              <a:rPr lang="en-GB" sz="1500" dirty="0">
                <a:latin typeface="Source Sans Pro"/>
                <a:ea typeface="Source Sans Pro"/>
              </a:rPr>
              <a:t>This means that online apps will need to design their app so that it is easy for you to find information on how to get help and write their privacy policies in a way that you can easily read and understand. </a:t>
            </a:r>
            <a:endParaRPr lang="en-US" sz="1500" dirty="0">
              <a:latin typeface="Source Sans Pro"/>
              <a:ea typeface="Source Sans Pro"/>
            </a:endParaRPr>
          </a:p>
          <a:p>
            <a:r>
              <a:rPr lang="en-GB" sz="1500" dirty="0">
                <a:latin typeface="Source Sans Pro"/>
                <a:ea typeface="Source Sans Pro"/>
              </a:rPr>
              <a:t> </a:t>
            </a:r>
            <a:br>
              <a:rPr lang="en-GB" sz="1500" dirty="0">
                <a:latin typeface="Source Sans Pro"/>
                <a:ea typeface="Source Sans Pro"/>
              </a:rPr>
            </a:br>
            <a:r>
              <a:rPr lang="en-GB" sz="1500" dirty="0">
                <a:latin typeface="Source Sans Pro"/>
                <a:ea typeface="Source Sans Pro"/>
              </a:rPr>
              <a:t>This will help you understand how to ask an online service what personal information they have about you. </a:t>
            </a:r>
            <a:endParaRPr lang="en-US" sz="1500" dirty="0">
              <a:latin typeface="Source Sans Pro"/>
              <a:ea typeface="Source Sans Pro"/>
            </a:endParaRPr>
          </a:p>
        </p:txBody>
      </p:sp>
      <p:pic>
        <p:nvPicPr>
          <p:cNvPr id="14" name="Picture 13" descr="A computer with a pencil and a paper on it&#10;&#10;AI-generated content may be incorrect.">
            <a:extLst>
              <a:ext uri="{FF2B5EF4-FFF2-40B4-BE49-F238E27FC236}">
                <a16:creationId xmlns:a16="http://schemas.microsoft.com/office/drawing/2014/main" id="{9F0CFF0E-022C-6320-C8BF-62583A475DB6}"/>
              </a:ext>
            </a:extLst>
          </p:cNvPr>
          <p:cNvPicPr>
            <a:picLocks noChangeAspect="1"/>
          </p:cNvPicPr>
          <p:nvPr/>
        </p:nvPicPr>
        <p:blipFill>
          <a:blip r:embed="rId3">
            <a:extLst>
              <a:ext uri="{BEBA8EAE-BF5A-486C-A8C5-ECC9F3942E4B}">
                <a14:imgProps xmlns:a14="http://schemas.microsoft.com/office/drawing/2010/main">
                  <a14:imgLayer r:embed="rId4">
                    <a14:imgEffect>
                      <a14:saturation sat="185000"/>
                    </a14:imgEffect>
                  </a14:imgLayer>
                </a14:imgProps>
              </a:ext>
            </a:extLst>
          </a:blip>
          <a:stretch>
            <a:fillRect/>
          </a:stretch>
        </p:blipFill>
        <p:spPr>
          <a:xfrm>
            <a:off x="9070184" y="4807793"/>
            <a:ext cx="2366196" cy="2026748"/>
          </a:xfrm>
          <a:prstGeom prst="rect">
            <a:avLst/>
          </a:prstGeom>
        </p:spPr>
      </p:pic>
      <p:sp>
        <p:nvSpPr>
          <p:cNvPr id="2" name="TextBox 1">
            <a:extLst>
              <a:ext uri="{FF2B5EF4-FFF2-40B4-BE49-F238E27FC236}">
                <a16:creationId xmlns:a16="http://schemas.microsoft.com/office/drawing/2014/main" id="{2E9AB4C6-230D-EB38-8A82-C6BFD196658C}"/>
              </a:ext>
            </a:extLst>
          </p:cNvPr>
          <p:cNvSpPr txBox="1"/>
          <p:nvPr/>
        </p:nvSpPr>
        <p:spPr>
          <a:xfrm>
            <a:off x="607190" y="5526063"/>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9?</a:t>
            </a:r>
            <a:endParaRPr lang="en-US" sz="1600" dirty="0"/>
          </a:p>
        </p:txBody>
      </p:sp>
      <p:graphicFrame>
        <p:nvGraphicFramePr>
          <p:cNvPr id="7" name="Table 6">
            <a:extLst>
              <a:ext uri="{FF2B5EF4-FFF2-40B4-BE49-F238E27FC236}">
                <a16:creationId xmlns:a16="http://schemas.microsoft.com/office/drawing/2014/main" id="{F95E6D03-7C8D-DFDA-E17A-639FDC17C2B0}"/>
              </a:ext>
            </a:extLst>
          </p:cNvPr>
          <p:cNvGraphicFramePr>
            <a:graphicFrameLocks noGrp="1"/>
          </p:cNvGraphicFramePr>
          <p:nvPr>
            <p:extLst>
              <p:ext uri="{D42A27DB-BD31-4B8C-83A1-F6EECF244321}">
                <p14:modId xmlns:p14="http://schemas.microsoft.com/office/powerpoint/2010/main" val="1625734787"/>
              </p:ext>
            </p:extLst>
          </p:nvPr>
        </p:nvGraphicFramePr>
        <p:xfrm>
          <a:off x="687402" y="5993219"/>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374075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3ACB7076-53AF-4820-039B-8CE45C4626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9FCF896-8DBC-E509-BD7A-DEB636C3E0DA}"/>
              </a:ext>
            </a:extLst>
          </p:cNvPr>
          <p:cNvSpPr/>
          <p:nvPr/>
        </p:nvSpPr>
        <p:spPr>
          <a:xfrm>
            <a:off x="0" y="1726"/>
            <a:ext cx="2063342" cy="68562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latin typeface="Source Sans Pro"/>
                <a:ea typeface="Source Sans Pro"/>
              </a:rPr>
              <a:t>Part A</a:t>
            </a:r>
          </a:p>
        </p:txBody>
      </p:sp>
      <p:pic>
        <p:nvPicPr>
          <p:cNvPr id="13" name="Picture 12" descr="A blue and white icons on a black background&#10;&#10;AI-generated content may be incorrect.">
            <a:extLst>
              <a:ext uri="{FF2B5EF4-FFF2-40B4-BE49-F238E27FC236}">
                <a16:creationId xmlns:a16="http://schemas.microsoft.com/office/drawing/2014/main" id="{6FD59E86-9498-54DA-611A-527DADFF77FD}"/>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pic>
        <p:nvPicPr>
          <p:cNvPr id="12" name="Picture 11" descr="A blue and white icons on a black background&#10;&#10;AI-generated content may be incorrect.">
            <a:extLst>
              <a:ext uri="{FF2B5EF4-FFF2-40B4-BE49-F238E27FC236}">
                <a16:creationId xmlns:a16="http://schemas.microsoft.com/office/drawing/2014/main" id="{AA611E24-C824-82AD-7A7B-C6EE6DC1369F}"/>
              </a:ext>
            </a:extLst>
          </p:cNvPr>
          <p:cNvPicPr>
            <a:picLocks noChangeAspect="1"/>
          </p:cNvPicPr>
          <p:nvPr/>
        </p:nvPicPr>
        <p:blipFill>
          <a:blip r:embed="rId3"/>
          <a:srcRect l="68431" t="4189" r="-276" b="58215"/>
          <a:stretch>
            <a:fillRect/>
          </a:stretch>
        </p:blipFill>
        <p:spPr>
          <a:xfrm>
            <a:off x="-18900" y="4279678"/>
            <a:ext cx="2183987" cy="2578321"/>
          </a:xfrm>
          <a:prstGeom prst="rect">
            <a:avLst/>
          </a:prstGeom>
        </p:spPr>
      </p:pic>
      <p:sp>
        <p:nvSpPr>
          <p:cNvPr id="2" name="Title 1">
            <a:extLst>
              <a:ext uri="{FF2B5EF4-FFF2-40B4-BE49-F238E27FC236}">
                <a16:creationId xmlns:a16="http://schemas.microsoft.com/office/drawing/2014/main" id="{9839F0B5-0572-AEBC-96DF-634A830802FC}"/>
              </a:ext>
            </a:extLst>
          </p:cNvPr>
          <p:cNvSpPr>
            <a:spLocks noGrp="1"/>
          </p:cNvSpPr>
          <p:nvPr>
            <p:ph type="title"/>
          </p:nvPr>
        </p:nvSpPr>
        <p:spPr>
          <a:xfrm>
            <a:off x="2356045" y="390955"/>
            <a:ext cx="8143336" cy="1339940"/>
          </a:xfrm>
        </p:spPr>
        <p:txBody>
          <a:bodyPr>
            <a:normAutofit/>
          </a:bodyPr>
          <a:lstStyle/>
          <a:p>
            <a:r>
              <a:rPr lang="en-US" b="1" dirty="0">
                <a:solidFill>
                  <a:srgbClr val="00567D"/>
                </a:solidFill>
                <a:latin typeface="Source Sans Pro"/>
                <a:ea typeface="Source Sans Pro"/>
                <a:cs typeface="Arial"/>
              </a:rPr>
              <a:t>Lesson focus</a:t>
            </a:r>
            <a:endParaRPr lang="en-US" dirty="0"/>
          </a:p>
        </p:txBody>
      </p:sp>
      <p:sp>
        <p:nvSpPr>
          <p:cNvPr id="14" name="Content Placeholder 2">
            <a:extLst>
              <a:ext uri="{FF2B5EF4-FFF2-40B4-BE49-F238E27FC236}">
                <a16:creationId xmlns:a16="http://schemas.microsoft.com/office/drawing/2014/main" id="{AAACB128-60DB-FC00-26CA-30F88473A6D3}"/>
              </a:ext>
            </a:extLst>
          </p:cNvPr>
          <p:cNvSpPr>
            <a:spLocks noGrp="1"/>
          </p:cNvSpPr>
          <p:nvPr/>
        </p:nvSpPr>
        <p:spPr>
          <a:xfrm>
            <a:off x="2349726" y="1891044"/>
            <a:ext cx="9301516" cy="35547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400" dirty="0">
                <a:latin typeface="Source Sans Pro"/>
                <a:ea typeface="Source Sans Pro"/>
                <a:cs typeface="+mn-lt"/>
              </a:rPr>
              <a:t>The following classroom activity has been designed to help </a:t>
            </a:r>
            <a:r>
              <a:rPr lang="en-GB" sz="2400" b="1" dirty="0">
                <a:latin typeface="Source Sans Pro"/>
                <a:ea typeface="Source Sans Pro"/>
                <a:cs typeface="+mn-lt"/>
              </a:rPr>
              <a:t>children and young people</a:t>
            </a:r>
            <a:r>
              <a:rPr lang="en-GB" sz="2400" dirty="0">
                <a:latin typeface="Source Sans Pro"/>
                <a:ea typeface="Source Sans Pro"/>
                <a:cs typeface="+mn-lt"/>
              </a:rPr>
              <a:t>:</a:t>
            </a:r>
            <a:endParaRPr lang="en-US" sz="2400" dirty="0">
              <a:latin typeface="Source Sans Pro"/>
              <a:ea typeface="Source Sans Pro"/>
              <a:cs typeface="+mn-lt"/>
            </a:endParaRPr>
          </a:p>
          <a:p>
            <a:pPr marL="0" indent="0">
              <a:lnSpc>
                <a:spcPct val="100000"/>
              </a:lnSpc>
              <a:spcBef>
                <a:spcPts val="0"/>
              </a:spcBef>
              <a:buNone/>
            </a:pPr>
            <a:endParaRPr lang="en-GB" sz="2400" dirty="0">
              <a:latin typeface="Source Sans Pro"/>
              <a:ea typeface="Source Sans Pro"/>
              <a:cs typeface="+mn-lt"/>
            </a:endParaRPr>
          </a:p>
          <a:p>
            <a:pPr marL="742950" lvl="1" indent="-285750">
              <a:lnSpc>
                <a:spcPct val="150000"/>
              </a:lnSpc>
              <a:spcBef>
                <a:spcPts val="0"/>
              </a:spcBef>
              <a:buFont typeface="Courier New"/>
              <a:buChar char="o"/>
            </a:pPr>
            <a:r>
              <a:rPr lang="en-GB" dirty="0">
                <a:latin typeface="Source Sans Pro"/>
                <a:ea typeface="Source Sans Pro"/>
                <a:cs typeface="+mn-lt"/>
              </a:rPr>
              <a:t>develop an understanding about online privacy and why it is important; and</a:t>
            </a:r>
          </a:p>
          <a:p>
            <a:pPr marL="742950" lvl="1" indent="-285750">
              <a:lnSpc>
                <a:spcPct val="150000"/>
              </a:lnSpc>
              <a:spcBef>
                <a:spcPts val="0"/>
              </a:spcBef>
              <a:buFont typeface="Courier New"/>
              <a:buChar char="o"/>
            </a:pPr>
            <a:r>
              <a:rPr lang="en-GB" dirty="0">
                <a:latin typeface="Source Sans Pro"/>
                <a:ea typeface="Source Sans Pro"/>
                <a:cs typeface="+mn-lt"/>
              </a:rPr>
              <a:t>learn about the Children's Online Privacy Code and provide feedback on it. </a:t>
            </a:r>
            <a:endParaRPr lang="en-US" dirty="0">
              <a:latin typeface="Source Sans Pro"/>
              <a:ea typeface="Source Sans Pro"/>
              <a:cs typeface="+mn-lt"/>
            </a:endParaRPr>
          </a:p>
        </p:txBody>
      </p:sp>
      <p:sp>
        <p:nvSpPr>
          <p:cNvPr id="6" name="Rectangle 5">
            <a:extLst>
              <a:ext uri="{FF2B5EF4-FFF2-40B4-BE49-F238E27FC236}">
                <a16:creationId xmlns:a16="http://schemas.microsoft.com/office/drawing/2014/main" id="{9B8CD978-DFE9-546A-983D-B69BBD2257BA}"/>
              </a:ext>
            </a:extLst>
          </p:cNvPr>
          <p:cNvSpPr/>
          <p:nvPr/>
        </p:nvSpPr>
        <p:spPr>
          <a:xfrm>
            <a:off x="10805673" y="5726545"/>
            <a:ext cx="1391989" cy="1122740"/>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2">
            <a:extLst>
              <a:ext uri="{FF2B5EF4-FFF2-40B4-BE49-F238E27FC236}">
                <a16:creationId xmlns:a16="http://schemas.microsoft.com/office/drawing/2014/main" id="{E1F65C61-6449-AE2F-A305-7EAF4F257749}"/>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5" name="Picture 4" descr="A blue background with white text&#10;&#10;AI-generated content may be incorrect.">
            <a:extLst>
              <a:ext uri="{FF2B5EF4-FFF2-40B4-BE49-F238E27FC236}">
                <a16:creationId xmlns:a16="http://schemas.microsoft.com/office/drawing/2014/main" id="{C436658F-96DD-8FB2-00DB-81F305CF324E}"/>
              </a:ext>
            </a:extLst>
          </p:cNvPr>
          <p:cNvPicPr>
            <a:picLocks noChangeAspect="1"/>
          </p:cNvPicPr>
          <p:nvPr/>
        </p:nvPicPr>
        <p:blipFill>
          <a:blip r:embed="rId6"/>
          <a:stretch>
            <a:fillRect/>
          </a:stretch>
        </p:blipFill>
        <p:spPr>
          <a:xfrm>
            <a:off x="9609650" y="5723851"/>
            <a:ext cx="1199691" cy="1140402"/>
          </a:xfrm>
          <a:prstGeom prst="rect">
            <a:avLst/>
          </a:prstGeom>
        </p:spPr>
      </p:pic>
    </p:spTree>
    <p:extLst>
      <p:ext uri="{BB962C8B-B14F-4D97-AF65-F5344CB8AC3E}">
        <p14:creationId xmlns:p14="http://schemas.microsoft.com/office/powerpoint/2010/main" val="3571217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8498E-B8A8-AED0-E5AC-B1C4E6E71207}"/>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14313414-6931-4E13-1563-0B51DBD79AC2}"/>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49750F57-93B7-C379-E5B4-7D2766C0D8FB}"/>
              </a:ext>
            </a:extLst>
          </p:cNvPr>
          <p:cNvSpPr/>
          <p:nvPr/>
        </p:nvSpPr>
        <p:spPr>
          <a:xfrm>
            <a:off x="568813" y="302309"/>
            <a:ext cx="11046209" cy="2129178"/>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F50D1C09-3AA5-2E6C-979E-D9F443236A6D}"/>
              </a:ext>
            </a:extLst>
          </p:cNvPr>
          <p:cNvSpPr txBox="1">
            <a:spLocks/>
          </p:cNvSpPr>
          <p:nvPr/>
        </p:nvSpPr>
        <p:spPr>
          <a:xfrm>
            <a:off x="725418" y="512772"/>
            <a:ext cx="10738947" cy="855521"/>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dirty="0">
                <a:latin typeface="Source Sans Pro"/>
                <a:ea typeface="Source Sans Pro"/>
              </a:rPr>
              <a:t>Rule 10: Online services must answer you within 30 days (in most cases) if you ask to see, change or delete your personal information</a:t>
            </a:r>
            <a:endParaRPr lang="en-AU" sz="2600" dirty="0">
              <a:latin typeface="Source Sans Pro"/>
              <a:ea typeface="Source Sans Pro"/>
            </a:endParaRPr>
          </a:p>
        </p:txBody>
      </p:sp>
      <p:sp>
        <p:nvSpPr>
          <p:cNvPr id="8" name="TextBox 7">
            <a:extLst>
              <a:ext uri="{FF2B5EF4-FFF2-40B4-BE49-F238E27FC236}">
                <a16:creationId xmlns:a16="http://schemas.microsoft.com/office/drawing/2014/main" id="{A2B50D5A-A9F1-3260-22FD-B889DEC05291}"/>
              </a:ext>
            </a:extLst>
          </p:cNvPr>
          <p:cNvSpPr txBox="1"/>
          <p:nvPr/>
        </p:nvSpPr>
        <p:spPr>
          <a:xfrm>
            <a:off x="725417" y="1366898"/>
            <a:ext cx="10685537" cy="830997"/>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dirty="0">
                <a:latin typeface="Source Sans Pro"/>
                <a:ea typeface="Source Sans Pro"/>
              </a:rPr>
              <a:t>Online services must respond to you (or your parent or carer) within a fair amount of time, if you ask to see, change or delete what personal information they know about you. If it takes longer than 30 days, the online services must explain to you why it is going to take longer.</a:t>
            </a:r>
            <a:endParaRPr lang="en-AU" sz="1600" dirty="0">
              <a:latin typeface="Source Sans Pro"/>
              <a:ea typeface="Source Sans Pro"/>
            </a:endParaRPr>
          </a:p>
        </p:txBody>
      </p:sp>
      <p:sp>
        <p:nvSpPr>
          <p:cNvPr id="10" name="Rectangle: Rounded Corners 9">
            <a:extLst>
              <a:ext uri="{FF2B5EF4-FFF2-40B4-BE49-F238E27FC236}">
                <a16:creationId xmlns:a16="http://schemas.microsoft.com/office/drawing/2014/main" id="{02B49CCC-38F3-1010-B1E0-A31D4070C332}"/>
              </a:ext>
            </a:extLst>
          </p:cNvPr>
          <p:cNvSpPr/>
          <p:nvPr/>
        </p:nvSpPr>
        <p:spPr>
          <a:xfrm>
            <a:off x="580010" y="2641950"/>
            <a:ext cx="11046209" cy="1846537"/>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dirty="0">
              <a:solidFill>
                <a:schemeClr val="bg1"/>
              </a:solidFill>
            </a:endParaRPr>
          </a:p>
        </p:txBody>
      </p:sp>
      <p:sp>
        <p:nvSpPr>
          <p:cNvPr id="12" name="TextBox 11">
            <a:extLst>
              <a:ext uri="{FF2B5EF4-FFF2-40B4-BE49-F238E27FC236}">
                <a16:creationId xmlns:a16="http://schemas.microsoft.com/office/drawing/2014/main" id="{2B6F2A2C-7D5E-7BCB-EA47-8982578ADC9F}"/>
              </a:ext>
            </a:extLst>
          </p:cNvPr>
          <p:cNvSpPr txBox="1"/>
          <p:nvPr/>
        </p:nvSpPr>
        <p:spPr>
          <a:xfrm>
            <a:off x="692999" y="2790698"/>
            <a:ext cx="10933221" cy="156966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1600" b="1" dirty="0">
                <a:latin typeface="Source Sans Pro"/>
                <a:ea typeface="Source Sans Pro"/>
              </a:rPr>
              <a:t>Once the Code is in place, online services must answer you within 30 days. If it is going to take a bit longer because there is lots of information for them to go through, that’s allowed, but there must be a good reason for it and they must explain that reason to you.</a:t>
            </a:r>
            <a:r>
              <a:rPr lang="en-AU" sz="1600" dirty="0">
                <a:latin typeface="Source Sans Pro"/>
                <a:ea typeface="Source Sans Pro"/>
              </a:rPr>
              <a:t>​</a:t>
            </a:r>
            <a:br>
              <a:rPr lang="en-AU" sz="1600" dirty="0">
                <a:latin typeface="Source Sans Pro"/>
                <a:ea typeface="Source Sans Pro"/>
              </a:rPr>
            </a:br>
            <a:r>
              <a:rPr lang="en-AU" sz="1600" dirty="0">
                <a:latin typeface="Source Sans Pro"/>
                <a:ea typeface="Source Sans Pro"/>
              </a:rPr>
              <a:t>​</a:t>
            </a:r>
            <a:br>
              <a:rPr lang="en-AU" sz="1600" dirty="0">
                <a:latin typeface="Source Sans Pro"/>
                <a:ea typeface="Source Sans Pro"/>
              </a:rPr>
            </a:br>
            <a:r>
              <a:rPr lang="en-AU" sz="1600" dirty="0">
                <a:latin typeface="Source Sans Pro"/>
                <a:ea typeface="Source Sans Pro"/>
              </a:rPr>
              <a:t>This means that online apps will need to answer your questions within 30 days, and if they look at your questions and decide that it is going to take longer than that, they must let you know and explain the reasons why it is going to take a longer time.</a:t>
            </a:r>
          </a:p>
        </p:txBody>
      </p:sp>
      <p:pic>
        <p:nvPicPr>
          <p:cNvPr id="14" name="Picture 13" descr="A person standing next to a large cellphone&#10;&#10;AI-generated content may be incorrect.">
            <a:extLst>
              <a:ext uri="{FF2B5EF4-FFF2-40B4-BE49-F238E27FC236}">
                <a16:creationId xmlns:a16="http://schemas.microsoft.com/office/drawing/2014/main" id="{0E0AC787-DB88-AF7E-1AEF-E90F9B876DCE}"/>
              </a:ext>
            </a:extLst>
          </p:cNvPr>
          <p:cNvPicPr>
            <a:picLocks noChangeAspect="1"/>
          </p:cNvPicPr>
          <p:nvPr/>
        </p:nvPicPr>
        <p:blipFill>
          <a:blip r:embed="rId3">
            <a:extLst>
              <a:ext uri="{BEBA8EAE-BF5A-486C-A8C5-ECC9F3942E4B}">
                <a14:imgProps xmlns:a14="http://schemas.microsoft.com/office/drawing/2010/main">
                  <a14:imgLayer r:embed="rId4">
                    <a14:imgEffect>
                      <a14:saturation sat="135000"/>
                    </a14:imgEffect>
                  </a14:imgLayer>
                </a14:imgProps>
              </a:ext>
            </a:extLst>
          </a:blip>
          <a:stretch>
            <a:fillRect/>
          </a:stretch>
        </p:blipFill>
        <p:spPr>
          <a:xfrm>
            <a:off x="8733459" y="4284545"/>
            <a:ext cx="2500617" cy="2413114"/>
          </a:xfrm>
          <a:prstGeom prst="rect">
            <a:avLst/>
          </a:prstGeom>
        </p:spPr>
      </p:pic>
      <p:sp>
        <p:nvSpPr>
          <p:cNvPr id="2" name="TextBox 1">
            <a:extLst>
              <a:ext uri="{FF2B5EF4-FFF2-40B4-BE49-F238E27FC236}">
                <a16:creationId xmlns:a16="http://schemas.microsoft.com/office/drawing/2014/main" id="{E3149014-D094-7610-BA47-F84FF573A2F5}"/>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10?</a:t>
            </a:r>
            <a:endParaRPr lang="en-US" sz="1600" dirty="0"/>
          </a:p>
        </p:txBody>
      </p:sp>
      <p:graphicFrame>
        <p:nvGraphicFramePr>
          <p:cNvPr id="7" name="Table 6">
            <a:extLst>
              <a:ext uri="{FF2B5EF4-FFF2-40B4-BE49-F238E27FC236}">
                <a16:creationId xmlns:a16="http://schemas.microsoft.com/office/drawing/2014/main" id="{1D81C574-C2A3-FA52-056C-BEAF11612116}"/>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135561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A6B77-8803-EA42-CA21-A35BF459DE17}"/>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92E8FF6E-4776-1A24-5160-485E34A72B2D}"/>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AB3FE1B7-D054-5E62-9040-E5EA426A232B}"/>
              </a:ext>
            </a:extLst>
          </p:cNvPr>
          <p:cNvSpPr/>
          <p:nvPr/>
        </p:nvSpPr>
        <p:spPr>
          <a:xfrm>
            <a:off x="568813" y="302309"/>
            <a:ext cx="11059346" cy="1939220"/>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36E535B0-0B2D-1A2F-D937-385333192F6C}"/>
              </a:ext>
            </a:extLst>
          </p:cNvPr>
          <p:cNvSpPr txBox="1">
            <a:spLocks/>
          </p:cNvSpPr>
          <p:nvPr/>
        </p:nvSpPr>
        <p:spPr>
          <a:xfrm>
            <a:off x="686004" y="539048"/>
            <a:ext cx="11303878" cy="793325"/>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11: Online services must delete your personal information if you (or your parent or carer) ask for it to be permanently deleted</a:t>
            </a:r>
            <a:endParaRPr lang="en-AU" sz="2800">
              <a:latin typeface="Source Sans Pro"/>
              <a:ea typeface="Source Sans Pro"/>
            </a:endParaRPr>
          </a:p>
        </p:txBody>
      </p:sp>
      <p:sp>
        <p:nvSpPr>
          <p:cNvPr id="8" name="TextBox 7">
            <a:extLst>
              <a:ext uri="{FF2B5EF4-FFF2-40B4-BE49-F238E27FC236}">
                <a16:creationId xmlns:a16="http://schemas.microsoft.com/office/drawing/2014/main" id="{95F2EB0D-E2EE-7A1B-A8F0-30C3793F588E}"/>
              </a:ext>
            </a:extLst>
          </p:cNvPr>
          <p:cNvSpPr txBox="1"/>
          <p:nvPr/>
        </p:nvSpPr>
        <p:spPr>
          <a:xfrm>
            <a:off x="681921" y="1424337"/>
            <a:ext cx="10951373" cy="584775"/>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dirty="0">
                <a:latin typeface="Source Sans Pro"/>
                <a:ea typeface="Source Sans Pro"/>
              </a:rPr>
              <a:t>You can now ask an online service to permanently delete the personal information they have collected about you, and they have to do it unless there is a good reason they cannot (like a law says that they can’t).</a:t>
            </a:r>
            <a:endParaRPr lang="en-AU" sz="1600" dirty="0">
              <a:latin typeface="Source Sans Pro"/>
              <a:ea typeface="Source Sans Pro"/>
            </a:endParaRPr>
          </a:p>
        </p:txBody>
      </p:sp>
      <p:sp>
        <p:nvSpPr>
          <p:cNvPr id="10" name="Rectangle: Rounded Corners 9">
            <a:extLst>
              <a:ext uri="{FF2B5EF4-FFF2-40B4-BE49-F238E27FC236}">
                <a16:creationId xmlns:a16="http://schemas.microsoft.com/office/drawing/2014/main" id="{39B711A7-77AB-4C21-AB2F-177FDB927F52}"/>
              </a:ext>
            </a:extLst>
          </p:cNvPr>
          <p:cNvSpPr/>
          <p:nvPr/>
        </p:nvSpPr>
        <p:spPr>
          <a:xfrm>
            <a:off x="573948" y="2478268"/>
            <a:ext cx="11059346" cy="1802273"/>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390BC2C6-632E-DE21-17EB-2534A38DB433}"/>
              </a:ext>
            </a:extLst>
          </p:cNvPr>
          <p:cNvSpPr txBox="1"/>
          <p:nvPr/>
        </p:nvSpPr>
        <p:spPr>
          <a:xfrm>
            <a:off x="759137" y="2602506"/>
            <a:ext cx="10808469" cy="156966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b="1" dirty="0">
                <a:latin typeface="Source Sans Pro"/>
                <a:ea typeface="Source Sans Pro"/>
              </a:rPr>
              <a:t>Once the Code is in place, you will be able to go directly to online services and ask them to permanently delete all records of your personal information.</a:t>
            </a:r>
            <a:r>
              <a:rPr lang="en-US" sz="1600" dirty="0">
                <a:latin typeface="Source Sans Pro"/>
                <a:ea typeface="Source Sans Pro"/>
              </a:rPr>
              <a:t>​ </a:t>
            </a:r>
            <a:r>
              <a:rPr lang="en-US" sz="1600" b="1" dirty="0">
                <a:latin typeface="Source Sans Pro"/>
                <a:ea typeface="Source Sans Pro"/>
              </a:rPr>
              <a:t>If the online service does not have a good reason to say no (like a law stops them), they have to say ‘</a:t>
            </a:r>
            <a:r>
              <a:rPr lang="en-US" sz="1600" b="1" dirty="0" err="1">
                <a:latin typeface="Source Sans Pro"/>
                <a:ea typeface="Source Sans Pro"/>
              </a:rPr>
              <a:t>yes’</a:t>
            </a:r>
            <a:r>
              <a:rPr lang="en-US" sz="1600" b="1" dirty="0">
                <a:latin typeface="Source Sans Pro"/>
                <a:ea typeface="Source Sans Pro"/>
              </a:rPr>
              <a:t> and delete your personal information forever from their records.</a:t>
            </a:r>
            <a:r>
              <a:rPr lang="en-US" sz="1600" dirty="0">
                <a:latin typeface="Source Sans Pro"/>
                <a:ea typeface="Source Sans Pro"/>
              </a:rPr>
              <a:t>​</a:t>
            </a:r>
            <a:br>
              <a:rPr lang="en-US" sz="1600" dirty="0">
                <a:latin typeface="Source Sans Pro"/>
                <a:ea typeface="Source Sans Pro"/>
              </a:rPr>
            </a:br>
            <a:r>
              <a:rPr lang="en-US" sz="1600" dirty="0">
                <a:latin typeface="Source Sans Pro"/>
                <a:ea typeface="Source Sans Pro"/>
              </a:rPr>
              <a:t>​</a:t>
            </a:r>
            <a:br>
              <a:rPr lang="en-US" sz="1600" dirty="0">
                <a:latin typeface="Source Sans Pro"/>
                <a:ea typeface="Source Sans Pro"/>
              </a:rPr>
            </a:br>
            <a:r>
              <a:rPr lang="en-US" sz="1600" dirty="0">
                <a:latin typeface="Source Sans Pro"/>
                <a:ea typeface="Source Sans Pro"/>
              </a:rPr>
              <a:t>This means online apps will need to delete your personal information if you or your parent or carer asks (unless there is a law that stops them).​ Once your personal information has been deleted forever, they need to tell you it has been done.​</a:t>
            </a:r>
          </a:p>
        </p:txBody>
      </p:sp>
      <p:pic>
        <p:nvPicPr>
          <p:cNvPr id="4" name="Picture 3" descr="A cartoon of a person holding a phone&#10;&#10;AI-generated content may be incorrect.">
            <a:extLst>
              <a:ext uri="{FF2B5EF4-FFF2-40B4-BE49-F238E27FC236}">
                <a16:creationId xmlns:a16="http://schemas.microsoft.com/office/drawing/2014/main" id="{AC5686F5-0D4D-25A4-323F-6C1CE591CD9B}"/>
              </a:ext>
            </a:extLst>
          </p:cNvPr>
          <p:cNvPicPr>
            <a:picLocks noChangeAspect="1"/>
          </p:cNvPicPr>
          <p:nvPr/>
        </p:nvPicPr>
        <p:blipFill>
          <a:blip r:embed="rId3">
            <a:extLst>
              <a:ext uri="{BEBA8EAE-BF5A-486C-A8C5-ECC9F3942E4B}">
                <a14:imgProps xmlns:a14="http://schemas.microsoft.com/office/drawing/2010/main">
                  <a14:imgLayer r:embed="rId4">
                    <a14:imgEffect>
                      <a14:saturation sat="131000"/>
                    </a14:imgEffect>
                  </a14:imgLayer>
                </a14:imgProps>
              </a:ext>
            </a:extLst>
          </a:blip>
          <a:stretch>
            <a:fillRect/>
          </a:stretch>
        </p:blipFill>
        <p:spPr>
          <a:xfrm>
            <a:off x="9898433" y="4011167"/>
            <a:ext cx="1656666" cy="3039495"/>
          </a:xfrm>
          <a:prstGeom prst="rect">
            <a:avLst/>
          </a:prstGeom>
        </p:spPr>
      </p:pic>
      <p:sp>
        <p:nvSpPr>
          <p:cNvPr id="2" name="TextBox 1">
            <a:extLst>
              <a:ext uri="{FF2B5EF4-FFF2-40B4-BE49-F238E27FC236}">
                <a16:creationId xmlns:a16="http://schemas.microsoft.com/office/drawing/2014/main" id="{A52155E5-7EFF-2682-94AD-15A6B639BC9B}"/>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11?</a:t>
            </a:r>
            <a:endParaRPr lang="en-US" sz="1600" dirty="0"/>
          </a:p>
        </p:txBody>
      </p:sp>
      <p:graphicFrame>
        <p:nvGraphicFramePr>
          <p:cNvPr id="9" name="Table 8">
            <a:extLst>
              <a:ext uri="{FF2B5EF4-FFF2-40B4-BE49-F238E27FC236}">
                <a16:creationId xmlns:a16="http://schemas.microsoft.com/office/drawing/2014/main" id="{42528DE7-5D33-1B5A-4A7F-5F9B40AD487E}"/>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389027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8936-D04B-95CD-3189-56D77C4FAEA6}"/>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FBDA2642-729F-486D-B344-6CBC5DF286A9}"/>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58B097BA-02E9-17F6-A0A6-39636C47665F}"/>
              </a:ext>
            </a:extLst>
          </p:cNvPr>
          <p:cNvSpPr/>
          <p:nvPr/>
        </p:nvSpPr>
        <p:spPr>
          <a:xfrm>
            <a:off x="568812" y="302309"/>
            <a:ext cx="11117559" cy="1879953"/>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28630B9B-238F-E235-25D9-F64B984C05A6}"/>
              </a:ext>
            </a:extLst>
          </p:cNvPr>
          <p:cNvSpPr txBox="1">
            <a:spLocks/>
          </p:cNvSpPr>
          <p:nvPr/>
        </p:nvSpPr>
        <p:spPr>
          <a:xfrm>
            <a:off x="738555" y="512772"/>
            <a:ext cx="11303878" cy="842384"/>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dirty="0">
                <a:latin typeface="Source Sans Pro"/>
                <a:ea typeface="Source Sans Pro"/>
              </a:rPr>
              <a:t>Rule 12 (Part 1): Online services must tell you when your physical location can be seen by other people and parental controls are being used</a:t>
            </a:r>
            <a:endParaRPr lang="en-AU" sz="2600" dirty="0">
              <a:latin typeface="Source Sans Pro"/>
              <a:ea typeface="Source Sans Pro"/>
            </a:endParaRPr>
          </a:p>
        </p:txBody>
      </p:sp>
      <p:sp>
        <p:nvSpPr>
          <p:cNvPr id="8" name="TextBox 7">
            <a:extLst>
              <a:ext uri="{FF2B5EF4-FFF2-40B4-BE49-F238E27FC236}">
                <a16:creationId xmlns:a16="http://schemas.microsoft.com/office/drawing/2014/main" id="{A6E06299-9B2C-9A14-432A-10889EBEA18F}"/>
              </a:ext>
            </a:extLst>
          </p:cNvPr>
          <p:cNvSpPr txBox="1"/>
          <p:nvPr/>
        </p:nvSpPr>
        <p:spPr>
          <a:xfrm>
            <a:off x="738555" y="1356158"/>
            <a:ext cx="10951373" cy="584775"/>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dirty="0">
                <a:latin typeface="Source Sans Pro"/>
                <a:ea typeface="Source Sans Pro"/>
              </a:rPr>
              <a:t>Online services must tell you if your parent or carer can see your physical location or can see or control the activity that you are doing when using an app, game or website. </a:t>
            </a:r>
            <a:endParaRPr lang="en-AU" sz="1600" dirty="0">
              <a:latin typeface="Source Sans Pro"/>
              <a:ea typeface="Source Sans Pro"/>
            </a:endParaRPr>
          </a:p>
        </p:txBody>
      </p:sp>
      <p:sp>
        <p:nvSpPr>
          <p:cNvPr id="10" name="Rectangle: Rounded Corners 9">
            <a:extLst>
              <a:ext uri="{FF2B5EF4-FFF2-40B4-BE49-F238E27FC236}">
                <a16:creationId xmlns:a16="http://schemas.microsoft.com/office/drawing/2014/main" id="{B528AFDD-5A76-F613-1EA8-7482C1511E12}"/>
              </a:ext>
            </a:extLst>
          </p:cNvPr>
          <p:cNvSpPr/>
          <p:nvPr/>
        </p:nvSpPr>
        <p:spPr>
          <a:xfrm>
            <a:off x="568812" y="2476789"/>
            <a:ext cx="11126613" cy="1624852"/>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dirty="0">
              <a:solidFill>
                <a:schemeClr val="bg1"/>
              </a:solidFill>
            </a:endParaRPr>
          </a:p>
        </p:txBody>
      </p:sp>
      <p:sp>
        <p:nvSpPr>
          <p:cNvPr id="12" name="TextBox 11">
            <a:extLst>
              <a:ext uri="{FF2B5EF4-FFF2-40B4-BE49-F238E27FC236}">
                <a16:creationId xmlns:a16="http://schemas.microsoft.com/office/drawing/2014/main" id="{9C36E39B-0C46-AE82-412D-CFE7FBEBB006}"/>
              </a:ext>
            </a:extLst>
          </p:cNvPr>
          <p:cNvSpPr txBox="1"/>
          <p:nvPr/>
        </p:nvSpPr>
        <p:spPr>
          <a:xfrm>
            <a:off x="683320" y="2614163"/>
            <a:ext cx="10808469" cy="1323439"/>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AU" sz="1600" b="1" dirty="0">
                <a:latin typeface="Source Sans Pro"/>
                <a:ea typeface="Source Sans Pro"/>
              </a:rPr>
              <a:t>Once the Code is in place, online services must tell you if your parent or carer can see your online activity (including your physical location) while you are using the app, game or website.</a:t>
            </a:r>
            <a:r>
              <a:rPr lang="en-AU" sz="1600" dirty="0">
                <a:latin typeface="Source Sans Pro"/>
                <a:ea typeface="Source Sans Pro"/>
              </a:rPr>
              <a:t>​</a:t>
            </a:r>
            <a:br>
              <a:rPr lang="en-AU" sz="1600" dirty="0">
                <a:latin typeface="Source Sans Pro"/>
                <a:ea typeface="Source Sans Pro"/>
              </a:rPr>
            </a:br>
            <a:r>
              <a:rPr lang="en-AU" sz="1600" dirty="0">
                <a:latin typeface="Source Sans Pro"/>
                <a:ea typeface="Source Sans Pro"/>
              </a:rPr>
              <a:t>​</a:t>
            </a:r>
            <a:br>
              <a:rPr lang="en-AU" sz="1600" dirty="0">
                <a:latin typeface="Source Sans Pro"/>
                <a:ea typeface="Source Sans Pro"/>
              </a:rPr>
            </a:br>
            <a:r>
              <a:rPr lang="en-AU" sz="1600" dirty="0">
                <a:latin typeface="Source Sans Pro"/>
                <a:ea typeface="Source Sans Pro"/>
              </a:rPr>
              <a:t>This means online services, like messaging apps, will need to make it known to you that your parent or carer can see your online activity (including your physical location) when you are using the service.​</a:t>
            </a:r>
            <a:r>
              <a:rPr lang="en-US" sz="1600" dirty="0">
                <a:latin typeface="Source Sans Pro"/>
                <a:ea typeface="Source Sans Pro"/>
              </a:rPr>
              <a:t>​</a:t>
            </a:r>
          </a:p>
        </p:txBody>
      </p:sp>
      <p:pic>
        <p:nvPicPr>
          <p:cNvPr id="2" name="Picture 1" descr="A couple of women lying down and looking at a phone&#10;&#10;AI-generated content may be incorrect.">
            <a:extLst>
              <a:ext uri="{FF2B5EF4-FFF2-40B4-BE49-F238E27FC236}">
                <a16:creationId xmlns:a16="http://schemas.microsoft.com/office/drawing/2014/main" id="{AA673ABE-C027-A835-9E8C-E0BA18BB62E7}"/>
              </a:ext>
            </a:extLst>
          </p:cNvPr>
          <p:cNvPicPr>
            <a:picLocks noChangeAspect="1"/>
          </p:cNvPicPr>
          <p:nvPr/>
        </p:nvPicPr>
        <p:blipFill>
          <a:blip r:embed="rId3">
            <a:extLst>
              <a:ext uri="{BEBA8EAE-BF5A-486C-A8C5-ECC9F3942E4B}">
                <a14:imgProps xmlns:a14="http://schemas.microsoft.com/office/drawing/2010/main">
                  <a14:imgLayer r:embed="rId4">
                    <a14:imgEffect>
                      <a14:saturation sat="177000"/>
                    </a14:imgEffect>
                  </a14:imgLayer>
                </a14:imgProps>
              </a:ext>
            </a:extLst>
          </a:blip>
          <a:stretch>
            <a:fillRect/>
          </a:stretch>
        </p:blipFill>
        <p:spPr>
          <a:xfrm>
            <a:off x="7652188" y="3937602"/>
            <a:ext cx="4389383" cy="2385521"/>
          </a:xfrm>
          <a:prstGeom prst="rect">
            <a:avLst/>
          </a:prstGeom>
        </p:spPr>
      </p:pic>
      <p:sp>
        <p:nvSpPr>
          <p:cNvPr id="7" name="TextBox 6">
            <a:extLst>
              <a:ext uri="{FF2B5EF4-FFF2-40B4-BE49-F238E27FC236}">
                <a16:creationId xmlns:a16="http://schemas.microsoft.com/office/drawing/2014/main" id="{6BC0F367-A8C5-DA88-98E3-9CA2709A8195}"/>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this part of Rule 12?</a:t>
            </a:r>
            <a:endParaRPr lang="en-US" sz="1600" dirty="0"/>
          </a:p>
        </p:txBody>
      </p:sp>
      <p:graphicFrame>
        <p:nvGraphicFramePr>
          <p:cNvPr id="9" name="Table 8">
            <a:extLst>
              <a:ext uri="{FF2B5EF4-FFF2-40B4-BE49-F238E27FC236}">
                <a16:creationId xmlns:a16="http://schemas.microsoft.com/office/drawing/2014/main" id="{2A947373-F39B-66D3-708E-C57A96BCCDB1}"/>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691581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CD3C7-F347-BF0D-271C-D9C3CB9B6D61}"/>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1F812DD8-952B-F6E2-4D4E-00234F615C32}"/>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C03415B7-6F2B-DCF4-86E9-5C0572DBB4D4}"/>
              </a:ext>
            </a:extLst>
          </p:cNvPr>
          <p:cNvSpPr/>
          <p:nvPr/>
        </p:nvSpPr>
        <p:spPr>
          <a:xfrm>
            <a:off x="572895" y="2244931"/>
            <a:ext cx="11303878" cy="1757643"/>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Rectangle: Rounded Corners 5">
            <a:extLst>
              <a:ext uri="{FF2B5EF4-FFF2-40B4-BE49-F238E27FC236}">
                <a16:creationId xmlns:a16="http://schemas.microsoft.com/office/drawing/2014/main" id="{9085B81B-93E8-66D3-A0C4-53C26D026E8F}"/>
              </a:ext>
            </a:extLst>
          </p:cNvPr>
          <p:cNvSpPr/>
          <p:nvPr/>
        </p:nvSpPr>
        <p:spPr>
          <a:xfrm>
            <a:off x="572895" y="289579"/>
            <a:ext cx="11303878" cy="1662078"/>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8" name="Text Placeholder 3">
            <a:extLst>
              <a:ext uri="{FF2B5EF4-FFF2-40B4-BE49-F238E27FC236}">
                <a16:creationId xmlns:a16="http://schemas.microsoft.com/office/drawing/2014/main" id="{867E5A06-4A1D-1502-941E-F8CBAAE632C9}"/>
              </a:ext>
            </a:extLst>
          </p:cNvPr>
          <p:cNvSpPr txBox="1">
            <a:spLocks/>
          </p:cNvSpPr>
          <p:nvPr/>
        </p:nvSpPr>
        <p:spPr>
          <a:xfrm>
            <a:off x="681801" y="397746"/>
            <a:ext cx="11225051" cy="1416045"/>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400" b="1" dirty="0">
                <a:latin typeface="Source Sans Pro"/>
                <a:ea typeface="Source Sans Pro"/>
              </a:rPr>
              <a:t>Rule 12 (Part 2): Online services must tell you when your physical location can be seen by other people and parental controls are being used</a:t>
            </a:r>
          </a:p>
          <a:p>
            <a:pPr indent="0">
              <a:buNone/>
            </a:pPr>
            <a:r>
              <a:rPr lang="en-US" sz="1600" dirty="0">
                <a:latin typeface="Source Sans Pro"/>
                <a:ea typeface="Source Sans Pro"/>
              </a:rPr>
              <a:t>Online services must also tell you if and when another user of the same online service can see where your physical location is by tracking your device (like your phone, tablet or smart watch).</a:t>
            </a:r>
            <a:endParaRPr lang="en-AU" sz="1600" dirty="0">
              <a:latin typeface="Source Sans Pro"/>
              <a:ea typeface="Source Sans Pro"/>
            </a:endParaRPr>
          </a:p>
          <a:p>
            <a:endParaRPr lang="en-AU" sz="2400" dirty="0">
              <a:latin typeface="Source Sans Pro"/>
              <a:ea typeface="Source Sans Pro"/>
            </a:endParaRPr>
          </a:p>
          <a:p>
            <a:endParaRPr lang="en-AU" sz="2400" dirty="0">
              <a:latin typeface="Source Sans Pro"/>
              <a:ea typeface="Source Sans Pro"/>
            </a:endParaRPr>
          </a:p>
        </p:txBody>
      </p:sp>
      <p:pic>
        <p:nvPicPr>
          <p:cNvPr id="12" name="Picture 11" descr="A hand holding a cell phone with a map on it&#10;&#10;AI-generated content may be incorrect.">
            <a:extLst>
              <a:ext uri="{FF2B5EF4-FFF2-40B4-BE49-F238E27FC236}">
                <a16:creationId xmlns:a16="http://schemas.microsoft.com/office/drawing/2014/main" id="{BBCDDECB-0445-5A72-1522-C16CAC64CEDE}"/>
              </a:ext>
            </a:extLst>
          </p:cNvPr>
          <p:cNvPicPr>
            <a:picLocks noChangeAspect="1"/>
          </p:cNvPicPr>
          <p:nvPr/>
        </p:nvPicPr>
        <p:blipFill>
          <a:blip r:embed="rId3">
            <a:extLst>
              <a:ext uri="{BEBA8EAE-BF5A-486C-A8C5-ECC9F3942E4B}">
                <a14:imgProps xmlns:a14="http://schemas.microsoft.com/office/drawing/2010/main">
                  <a14:imgLayer r:embed="rId4">
                    <a14:imgEffect>
                      <a14:saturation sat="146000"/>
                    </a14:imgEffect>
                  </a14:imgLayer>
                </a14:imgProps>
              </a:ext>
            </a:extLst>
          </a:blip>
          <a:stretch>
            <a:fillRect/>
          </a:stretch>
        </p:blipFill>
        <p:spPr>
          <a:xfrm>
            <a:off x="8546592" y="3936460"/>
            <a:ext cx="2827627" cy="2881485"/>
          </a:xfrm>
          <a:prstGeom prst="rect">
            <a:avLst/>
          </a:prstGeom>
        </p:spPr>
      </p:pic>
      <p:sp>
        <p:nvSpPr>
          <p:cNvPr id="14" name="TextBox 13">
            <a:extLst>
              <a:ext uri="{FF2B5EF4-FFF2-40B4-BE49-F238E27FC236}">
                <a16:creationId xmlns:a16="http://schemas.microsoft.com/office/drawing/2014/main" id="{0D54BB88-B3CB-7420-F8AE-B8072D94F7D9}"/>
              </a:ext>
            </a:extLst>
          </p:cNvPr>
          <p:cNvSpPr txBox="1"/>
          <p:nvPr/>
        </p:nvSpPr>
        <p:spPr>
          <a:xfrm>
            <a:off x="673784" y="2366800"/>
            <a:ext cx="11056195" cy="156966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1600" b="1" dirty="0">
                <a:latin typeface="Source Sans Pro"/>
                <a:ea typeface="Source Sans Pro"/>
              </a:rPr>
              <a:t>Once the Code is in place, online services must tell you if another user of the online service can see your physical location, by tracking your device (like a phone, tablet or smart watch). Online services must tell you as soon as the location tracking starts and when the tracking is happening.</a:t>
            </a:r>
            <a:r>
              <a:rPr lang="en-AU" sz="1600" dirty="0">
                <a:latin typeface="Source Sans Pro"/>
                <a:ea typeface="Source Sans Pro"/>
              </a:rPr>
              <a:t> </a:t>
            </a:r>
            <a:br>
              <a:rPr lang="en-AU" sz="1600" dirty="0">
                <a:latin typeface="Source Sans Pro"/>
                <a:ea typeface="Source Sans Pro"/>
              </a:rPr>
            </a:br>
            <a:r>
              <a:rPr lang="en-AU" sz="1600" dirty="0">
                <a:latin typeface="Source Sans Pro"/>
                <a:ea typeface="Source Sans Pro"/>
              </a:rPr>
              <a:t> </a:t>
            </a:r>
            <a:br>
              <a:rPr lang="en-AU" sz="1600" dirty="0">
                <a:latin typeface="Source Sans Pro"/>
                <a:ea typeface="Source Sans Pro"/>
              </a:rPr>
            </a:br>
            <a:r>
              <a:rPr lang="en-AU" sz="1600" dirty="0">
                <a:latin typeface="Source Sans Pro"/>
                <a:ea typeface="Source Sans Pro"/>
              </a:rPr>
              <a:t>This means that online messaging apps will need to make it known to you if and when any other user of the same service can see your physical location.</a:t>
            </a:r>
            <a:endParaRPr lang="en-US" sz="1600" dirty="0">
              <a:latin typeface="Source Sans Pro"/>
            </a:endParaRPr>
          </a:p>
        </p:txBody>
      </p:sp>
      <p:sp>
        <p:nvSpPr>
          <p:cNvPr id="2" name="TextBox 1">
            <a:extLst>
              <a:ext uri="{FF2B5EF4-FFF2-40B4-BE49-F238E27FC236}">
                <a16:creationId xmlns:a16="http://schemas.microsoft.com/office/drawing/2014/main" id="{7CA7FC9F-E66B-1CA4-57DA-B631C21BEE67}"/>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this part of Rule 12?</a:t>
            </a:r>
            <a:endParaRPr lang="en-US" sz="1600" dirty="0"/>
          </a:p>
        </p:txBody>
      </p:sp>
      <p:graphicFrame>
        <p:nvGraphicFramePr>
          <p:cNvPr id="7" name="Table 6">
            <a:extLst>
              <a:ext uri="{FF2B5EF4-FFF2-40B4-BE49-F238E27FC236}">
                <a16:creationId xmlns:a16="http://schemas.microsoft.com/office/drawing/2014/main" id="{48695702-D675-57AA-2283-1A6C4B755814}"/>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343294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D3234-BC1A-0CC3-DD74-FE795EFC2176}"/>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70F9C0BF-8FB4-8A3D-71A5-FF6EC70D2648}"/>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905C6118-7B3B-6337-4DD6-0B2A03D07FCA}"/>
              </a:ext>
            </a:extLst>
          </p:cNvPr>
          <p:cNvSpPr/>
          <p:nvPr/>
        </p:nvSpPr>
        <p:spPr>
          <a:xfrm>
            <a:off x="595088" y="302309"/>
            <a:ext cx="11006795" cy="2070597"/>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Text Placeholder 3">
            <a:extLst>
              <a:ext uri="{FF2B5EF4-FFF2-40B4-BE49-F238E27FC236}">
                <a16:creationId xmlns:a16="http://schemas.microsoft.com/office/drawing/2014/main" id="{953F6EFF-A97A-1C77-5D32-8D57C6CA8F33}"/>
              </a:ext>
            </a:extLst>
          </p:cNvPr>
          <p:cNvSpPr txBox="1">
            <a:spLocks/>
          </p:cNvSpPr>
          <p:nvPr/>
        </p:nvSpPr>
        <p:spPr>
          <a:xfrm>
            <a:off x="725417" y="499634"/>
            <a:ext cx="11303878" cy="842384"/>
          </a:xfrm>
          <a:prstGeom prst="rect">
            <a:avLst/>
          </a:prstGeom>
        </p:spPr>
        <p:txBody>
          <a:bodyPr vert="horz" lIns="91440" tIns="45720" rIns="91440" bIns="45720" rtlCol="0" anchor="t">
            <a:no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a:latin typeface="Source Sans Pro"/>
                <a:ea typeface="Source Sans Pro"/>
              </a:rPr>
              <a:t>Rule 13: Online services must make it easy for you to ask questions and complain if there is a problem with your personal information </a:t>
            </a:r>
            <a:endParaRPr lang="en-AU" sz="2600">
              <a:latin typeface="Source Sans Pro"/>
              <a:ea typeface="Source Sans Pro"/>
            </a:endParaRPr>
          </a:p>
        </p:txBody>
      </p:sp>
      <p:sp>
        <p:nvSpPr>
          <p:cNvPr id="8" name="TextBox 7">
            <a:extLst>
              <a:ext uri="{FF2B5EF4-FFF2-40B4-BE49-F238E27FC236}">
                <a16:creationId xmlns:a16="http://schemas.microsoft.com/office/drawing/2014/main" id="{AD138C39-76AD-686D-9DC3-E4B7C5708333}"/>
              </a:ext>
            </a:extLst>
          </p:cNvPr>
          <p:cNvSpPr txBox="1"/>
          <p:nvPr/>
        </p:nvSpPr>
        <p:spPr>
          <a:xfrm>
            <a:off x="729339" y="1335795"/>
            <a:ext cx="10741165" cy="1138645"/>
          </a:xfrm>
          <a:prstGeom prst="rect">
            <a:avLst/>
          </a:prstGeom>
          <a:noFill/>
        </p:spPr>
        <p:txBody>
          <a:bodyPr wrap="square" lIns="91440" tIns="45720" rIns="91440" bIns="4572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AU" sz="1600" dirty="0">
                <a:latin typeface="Source Sans Pro"/>
                <a:ea typeface="Source Sans Pro"/>
              </a:rPr>
              <a:t>Online services must give you all the information you need in a way that you can understand, so that if you have questions or something goes wrong in how they have collected, used, or shared your personal information, you feel like you can easily ask a question or tell the online service that there is a problem (this is called, ‘making a complaint’).​</a:t>
            </a:r>
            <a:br>
              <a:rPr lang="en-AU" sz="1750" dirty="0"/>
            </a:br>
            <a:endParaRPr lang="en-AU" sz="1999" dirty="0"/>
          </a:p>
        </p:txBody>
      </p:sp>
      <p:sp>
        <p:nvSpPr>
          <p:cNvPr id="10" name="Rectangle: Rounded Corners 9">
            <a:extLst>
              <a:ext uri="{FF2B5EF4-FFF2-40B4-BE49-F238E27FC236}">
                <a16:creationId xmlns:a16="http://schemas.microsoft.com/office/drawing/2014/main" id="{18B4FCC5-9FF9-75FC-8F43-E1CF61482788}"/>
              </a:ext>
            </a:extLst>
          </p:cNvPr>
          <p:cNvSpPr/>
          <p:nvPr/>
        </p:nvSpPr>
        <p:spPr>
          <a:xfrm>
            <a:off x="592602" y="2683753"/>
            <a:ext cx="11006795" cy="1490493"/>
          </a:xfrm>
          <a:prstGeom prst="roundRect">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12" name="TextBox 11">
            <a:extLst>
              <a:ext uri="{FF2B5EF4-FFF2-40B4-BE49-F238E27FC236}">
                <a16:creationId xmlns:a16="http://schemas.microsoft.com/office/drawing/2014/main" id="{2A7716BB-3F69-8A2F-2894-4D09338DCFA1}"/>
              </a:ext>
            </a:extLst>
          </p:cNvPr>
          <p:cNvSpPr txBox="1"/>
          <p:nvPr/>
        </p:nvSpPr>
        <p:spPr>
          <a:xfrm>
            <a:off x="692472" y="2779934"/>
            <a:ext cx="10808469" cy="1323439"/>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AU" sz="1600" b="1" dirty="0">
                <a:latin typeface="Source Sans Pro"/>
                <a:ea typeface="Source Sans Pro"/>
              </a:rPr>
              <a:t>Once the Code is in place, online services must make it easy for you to ask questions so that if something goes wrong in how they have collected, used, or shared your personal information, you feel like you can easily tell the online service that there is a problem (this is called, ‘making a complaint’).</a:t>
            </a:r>
            <a:r>
              <a:rPr lang="en-AU" sz="1600" dirty="0">
                <a:latin typeface="Source Sans Pro"/>
                <a:ea typeface="Source Sans Pro"/>
              </a:rPr>
              <a:t>​</a:t>
            </a:r>
            <a:br>
              <a:rPr lang="en-AU" sz="1600" dirty="0">
                <a:latin typeface="Source Sans Pro"/>
                <a:ea typeface="Source Sans Pro"/>
              </a:rPr>
            </a:br>
            <a:r>
              <a:rPr lang="en-AU" sz="1600" dirty="0">
                <a:latin typeface="Source Sans Pro"/>
                <a:ea typeface="Source Sans Pro"/>
              </a:rPr>
              <a:t>​</a:t>
            </a:r>
            <a:br>
              <a:rPr lang="en-AU" sz="1600" dirty="0">
                <a:latin typeface="Source Sans Pro"/>
                <a:ea typeface="Source Sans Pro"/>
              </a:rPr>
            </a:br>
            <a:r>
              <a:rPr lang="en-AU" sz="1600" dirty="0">
                <a:latin typeface="Source Sans Pro"/>
                <a:ea typeface="Source Sans Pro"/>
              </a:rPr>
              <a:t>This means that online apps  will need to make it easy for you to ask questions and get the help you need.​</a:t>
            </a:r>
          </a:p>
        </p:txBody>
      </p:sp>
      <p:pic>
        <p:nvPicPr>
          <p:cNvPr id="2" name="Picture 1" descr="A cartoon of a person using a computer&#10;&#10;AI-generated content may be incorrect.">
            <a:extLst>
              <a:ext uri="{FF2B5EF4-FFF2-40B4-BE49-F238E27FC236}">
                <a16:creationId xmlns:a16="http://schemas.microsoft.com/office/drawing/2014/main" id="{5FCA1910-F12C-625E-2CB2-069A61FC09A6}"/>
              </a:ext>
            </a:extLst>
          </p:cNvPr>
          <p:cNvPicPr>
            <a:picLocks noChangeAspect="1"/>
          </p:cNvPicPr>
          <p:nvPr/>
        </p:nvPicPr>
        <p:blipFill>
          <a:blip r:embed="rId3"/>
          <a:stretch>
            <a:fillRect/>
          </a:stretch>
        </p:blipFill>
        <p:spPr>
          <a:xfrm>
            <a:off x="8180831" y="4013368"/>
            <a:ext cx="3292359" cy="2850215"/>
          </a:xfrm>
          <a:prstGeom prst="rect">
            <a:avLst/>
          </a:prstGeom>
        </p:spPr>
      </p:pic>
      <p:sp>
        <p:nvSpPr>
          <p:cNvPr id="7" name="TextBox 6">
            <a:extLst>
              <a:ext uri="{FF2B5EF4-FFF2-40B4-BE49-F238E27FC236}">
                <a16:creationId xmlns:a16="http://schemas.microsoft.com/office/drawing/2014/main" id="{896393BB-DDE8-B348-CAD2-25DF938D1688}"/>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13?</a:t>
            </a:r>
            <a:endParaRPr lang="en-US" sz="1600" dirty="0"/>
          </a:p>
        </p:txBody>
      </p:sp>
      <p:graphicFrame>
        <p:nvGraphicFramePr>
          <p:cNvPr id="9" name="Table 8">
            <a:extLst>
              <a:ext uri="{FF2B5EF4-FFF2-40B4-BE49-F238E27FC236}">
                <a16:creationId xmlns:a16="http://schemas.microsoft.com/office/drawing/2014/main" id="{C2DE8A7E-5DC6-E751-ACA6-D7DD46DD397C}"/>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706075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E267-0F2F-ABBB-5130-A07584581EBF}"/>
            </a:ext>
          </a:extLst>
        </p:cNvPr>
        <p:cNvGrpSpPr/>
        <p:nvPr/>
      </p:nvGrpSpPr>
      <p:grpSpPr>
        <a:xfrm>
          <a:off x="0" y="0"/>
          <a:ext cx="0" cy="0"/>
          <a:chOff x="0" y="0"/>
          <a:chExt cx="0" cy="0"/>
        </a:xfrm>
      </p:grpSpPr>
      <p:pic>
        <p:nvPicPr>
          <p:cNvPr id="5" name="Picture 4" descr="A blue background with white text&#10;&#10;AI-generated content may be incorrect.">
            <a:extLst>
              <a:ext uri="{FF2B5EF4-FFF2-40B4-BE49-F238E27FC236}">
                <a16:creationId xmlns:a16="http://schemas.microsoft.com/office/drawing/2014/main" id="{D70B85D7-CB31-04A8-CFCE-94B050A85C16}"/>
              </a:ext>
            </a:extLst>
          </p:cNvPr>
          <p:cNvPicPr>
            <a:picLocks noChangeAspect="1"/>
          </p:cNvPicPr>
          <p:nvPr/>
        </p:nvPicPr>
        <p:blipFill>
          <a:blip r:embed="rId2"/>
          <a:stretch>
            <a:fillRect/>
          </a:stretch>
        </p:blipFill>
        <p:spPr>
          <a:xfrm>
            <a:off x="11626219" y="6316417"/>
            <a:ext cx="567740" cy="546174"/>
          </a:xfrm>
          <a:prstGeom prst="rect">
            <a:avLst/>
          </a:prstGeom>
        </p:spPr>
      </p:pic>
      <p:sp>
        <p:nvSpPr>
          <p:cNvPr id="3" name="Rectangle: Rounded Corners 2">
            <a:extLst>
              <a:ext uri="{FF2B5EF4-FFF2-40B4-BE49-F238E27FC236}">
                <a16:creationId xmlns:a16="http://schemas.microsoft.com/office/drawing/2014/main" id="{FBBEF164-2F2E-E0CD-282B-85A5CA350047}"/>
              </a:ext>
            </a:extLst>
          </p:cNvPr>
          <p:cNvSpPr/>
          <p:nvPr/>
        </p:nvSpPr>
        <p:spPr>
          <a:xfrm>
            <a:off x="567903" y="1362527"/>
            <a:ext cx="11046209" cy="2781773"/>
          </a:xfrm>
          <a:prstGeom prst="roundRect">
            <a:avLst>
              <a:gd name="adj" fmla="val 11846"/>
            </a:avLst>
          </a:prstGeom>
          <a:solidFill>
            <a:srgbClr val="5DC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6" name="Rectangle: Rounded Corners 5">
            <a:extLst>
              <a:ext uri="{FF2B5EF4-FFF2-40B4-BE49-F238E27FC236}">
                <a16:creationId xmlns:a16="http://schemas.microsoft.com/office/drawing/2014/main" id="{6BC5B178-15EB-A0E0-5EA3-DD6B283BF887}"/>
              </a:ext>
            </a:extLst>
          </p:cNvPr>
          <p:cNvSpPr/>
          <p:nvPr/>
        </p:nvSpPr>
        <p:spPr>
          <a:xfrm>
            <a:off x="612310" y="394682"/>
            <a:ext cx="11059346" cy="728300"/>
          </a:xfrm>
          <a:prstGeom prst="roundRect">
            <a:avLst/>
          </a:prstGeom>
          <a:solidFill>
            <a:srgbClr val="96DC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algn="ctr"/>
            <a:endParaRPr lang="en-AU" sz="1798" err="1">
              <a:solidFill>
                <a:schemeClr val="bg1"/>
              </a:solidFill>
            </a:endParaRPr>
          </a:p>
        </p:txBody>
      </p:sp>
      <p:sp>
        <p:nvSpPr>
          <p:cNvPr id="8" name="Text Placeholder 3">
            <a:extLst>
              <a:ext uri="{FF2B5EF4-FFF2-40B4-BE49-F238E27FC236}">
                <a16:creationId xmlns:a16="http://schemas.microsoft.com/office/drawing/2014/main" id="{D723EF4E-9661-20F2-CA96-233A22D6CD29}"/>
              </a:ext>
            </a:extLst>
          </p:cNvPr>
          <p:cNvSpPr txBox="1">
            <a:spLocks/>
          </p:cNvSpPr>
          <p:nvPr/>
        </p:nvSpPr>
        <p:spPr>
          <a:xfrm>
            <a:off x="696322" y="535821"/>
            <a:ext cx="11303878" cy="470583"/>
          </a:xfrm>
          <a:prstGeom prst="rect">
            <a:avLst/>
          </a:prstGeom>
        </p:spPr>
        <p:txBody>
          <a:bodyPr vert="horz" lIns="91440" tIns="45720" rIns="91440" bIns="45720" rtlCol="0" anchor="t">
            <a:normAutofit/>
          </a:bodyPr>
          <a:lstStyle>
            <a:defPPr>
              <a:defRPr lang="en-US"/>
            </a:defPPr>
            <a:lvl1pPr marL="0" indent="-228600" algn="l" defTabSz="914173" rtl="0" eaLnBrk="1" latinLnBrk="0" hangingPunct="1">
              <a:lnSpc>
                <a:spcPct val="90000"/>
              </a:lnSpc>
              <a:spcBef>
                <a:spcPts val="1000"/>
              </a:spcBef>
              <a:buFont typeface="Arial" panose="020B0604020202020204" pitchFamily="34" charset="0"/>
              <a:buChar char="•"/>
              <a:defRPr sz="1799" kern="1200">
                <a:solidFill>
                  <a:schemeClr val="tx1"/>
                </a:solidFill>
                <a:latin typeface="+mn-lt"/>
                <a:ea typeface="+mn-ea"/>
                <a:cs typeface="+mn-cs"/>
              </a:defRPr>
            </a:lvl1pPr>
            <a:lvl2pPr marL="457087"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2pPr>
            <a:lvl3pPr marL="914173"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37125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182834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28543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742519"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199605"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656692" indent="-228600" algn="l" defTabSz="91417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indent="0">
              <a:buFont typeface="Arial" panose="020B0604020202020204" pitchFamily="34" charset="0"/>
              <a:buNone/>
            </a:pPr>
            <a:r>
              <a:rPr lang="en-US" sz="2600" b="1" dirty="0">
                <a:latin typeface="Source Sans Pro"/>
                <a:ea typeface="Source Sans Pro"/>
              </a:rPr>
              <a:t>Rule 14: Online services will need to think and plan before they act</a:t>
            </a:r>
            <a:endParaRPr lang="en-AU" sz="2600" dirty="0">
              <a:latin typeface="Source Sans Pro"/>
              <a:ea typeface="Source Sans Pro"/>
            </a:endParaRPr>
          </a:p>
        </p:txBody>
      </p:sp>
      <p:sp>
        <p:nvSpPr>
          <p:cNvPr id="10" name="TextBox 9">
            <a:extLst>
              <a:ext uri="{FF2B5EF4-FFF2-40B4-BE49-F238E27FC236}">
                <a16:creationId xmlns:a16="http://schemas.microsoft.com/office/drawing/2014/main" id="{C080C2FC-75ED-4A0E-2CA9-C3B3998702BB}"/>
              </a:ext>
            </a:extLst>
          </p:cNvPr>
          <p:cNvSpPr txBox="1"/>
          <p:nvPr/>
        </p:nvSpPr>
        <p:spPr>
          <a:xfrm>
            <a:off x="737748" y="1476140"/>
            <a:ext cx="10808469" cy="2554545"/>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pPr fontAlgn="base"/>
            <a:r>
              <a:rPr lang="en-US" sz="1600" b="1" dirty="0">
                <a:latin typeface="Source Sans Pro"/>
                <a:ea typeface="Source Sans Pro"/>
              </a:rPr>
              <a:t>Once the Code is in place, online services will need to plan (stop, think, write and record) how they will protect children’s online privacy before they add extra functions to their app, game or website.</a:t>
            </a:r>
            <a:r>
              <a:rPr lang="en-US" sz="1600" dirty="0">
                <a:latin typeface="Source Sans Pro"/>
                <a:ea typeface="Source Sans Pro"/>
              </a:rPr>
              <a:t>​</a:t>
            </a:r>
            <a:br>
              <a:rPr lang="en-US" sz="1600" dirty="0">
                <a:latin typeface="Source Sans Pro"/>
                <a:ea typeface="Source Sans Pro"/>
              </a:rPr>
            </a:br>
            <a:r>
              <a:rPr lang="en-US" sz="1600" dirty="0">
                <a:latin typeface="Source Sans Pro"/>
                <a:ea typeface="Source Sans Pro"/>
              </a:rPr>
              <a:t>​</a:t>
            </a:r>
            <a:br>
              <a:rPr lang="en-US" sz="1600" dirty="0">
                <a:latin typeface="Source Sans Pro"/>
                <a:ea typeface="Source Sans Pro"/>
              </a:rPr>
            </a:br>
            <a:r>
              <a:rPr lang="en-US" sz="1600" b="1" dirty="0">
                <a:latin typeface="Source Sans Pro"/>
                <a:ea typeface="Source Sans Pro"/>
              </a:rPr>
              <a:t>Online services will also need to make their plan available for others to see (like the OAIC) and make sure that the people who work for the online service who look at your personal information often, are trained to protect children's online privacy.</a:t>
            </a:r>
            <a:r>
              <a:rPr lang="en-US" sz="1600" dirty="0">
                <a:latin typeface="Source Sans Pro"/>
                <a:ea typeface="Source Sans Pro"/>
              </a:rPr>
              <a:t>​</a:t>
            </a:r>
            <a:br>
              <a:rPr lang="en-US" sz="1600" dirty="0">
                <a:latin typeface="Source Sans Pro"/>
                <a:ea typeface="Source Sans Pro"/>
              </a:rPr>
            </a:br>
            <a:r>
              <a:rPr lang="en-US" sz="1600" dirty="0">
                <a:latin typeface="Source Sans Pro"/>
                <a:ea typeface="Source Sans Pro"/>
              </a:rPr>
              <a:t>​</a:t>
            </a:r>
            <a:br>
              <a:rPr lang="en-US" sz="1600" dirty="0">
                <a:latin typeface="Source Sans Pro"/>
                <a:ea typeface="Source Sans Pro"/>
              </a:rPr>
            </a:br>
            <a:r>
              <a:rPr lang="en-US" sz="1600" dirty="0">
                <a:latin typeface="Source Sans Pro"/>
                <a:ea typeface="Source Sans Pro"/>
              </a:rPr>
              <a:t>This means that websites won’t be able to rush into anything new or change the way they collect children’s personal information, without planning how they will protect children’s online privacy before they add extra functions to the app, game or website.​</a:t>
            </a:r>
          </a:p>
        </p:txBody>
      </p:sp>
      <p:pic>
        <p:nvPicPr>
          <p:cNvPr id="12" name="Picture 11" descr="A cartoon of a person with a knee injury&#10;&#10;AI-generated content may be incorrect.">
            <a:extLst>
              <a:ext uri="{FF2B5EF4-FFF2-40B4-BE49-F238E27FC236}">
                <a16:creationId xmlns:a16="http://schemas.microsoft.com/office/drawing/2014/main" id="{F131A6E0-4976-8A8B-5738-787C468DEFDE}"/>
              </a:ext>
            </a:extLst>
          </p:cNvPr>
          <p:cNvPicPr>
            <a:picLocks noChangeAspect="1"/>
          </p:cNvPicPr>
          <p:nvPr/>
        </p:nvPicPr>
        <p:blipFill>
          <a:blip r:embed="rId3">
            <a:extLst>
              <a:ext uri="{BEBA8EAE-BF5A-486C-A8C5-ECC9F3942E4B}">
                <a14:imgProps xmlns:a14="http://schemas.microsoft.com/office/drawing/2010/main">
                  <a14:imgLayer r:embed="rId4">
                    <a14:imgEffect>
                      <a14:saturation sat="138000"/>
                    </a14:imgEffect>
                  </a14:imgLayer>
                </a14:imgProps>
              </a:ext>
            </a:extLst>
          </a:blip>
          <a:stretch>
            <a:fillRect/>
          </a:stretch>
        </p:blipFill>
        <p:spPr>
          <a:xfrm>
            <a:off x="9578690" y="3931545"/>
            <a:ext cx="1535509" cy="2927549"/>
          </a:xfrm>
          <a:prstGeom prst="rect">
            <a:avLst/>
          </a:prstGeom>
        </p:spPr>
      </p:pic>
      <p:sp>
        <p:nvSpPr>
          <p:cNvPr id="9" name="TextBox 8">
            <a:extLst>
              <a:ext uri="{FF2B5EF4-FFF2-40B4-BE49-F238E27FC236}">
                <a16:creationId xmlns:a16="http://schemas.microsoft.com/office/drawing/2014/main" id="{5353A9F3-B5E0-7B56-1C55-1FB6FD185F93}"/>
              </a:ext>
            </a:extLst>
          </p:cNvPr>
          <p:cNvSpPr txBox="1"/>
          <p:nvPr/>
        </p:nvSpPr>
        <p:spPr>
          <a:xfrm>
            <a:off x="616110" y="5026191"/>
            <a:ext cx="7146392" cy="400110"/>
          </a:xfrm>
          <a:prstGeom prst="rect">
            <a:avLst/>
          </a:prstGeom>
          <a:noFill/>
        </p:spPr>
        <p:txBody>
          <a:bodyPr wrap="square" lIns="91440" tIns="45720" rIns="91440" bIns="45720" rtlCol="0" anchor="t">
            <a:spAutoFit/>
          </a:bodyPr>
          <a:lstStyle>
            <a:defPPr>
              <a:defRPr lang="en-US"/>
            </a:defPPr>
            <a:lvl1pPr marL="0" algn="l" defTabSz="914173" rtl="0" eaLnBrk="1" latinLnBrk="0" hangingPunct="1">
              <a:defRPr sz="1799" kern="1200">
                <a:solidFill>
                  <a:schemeClr val="tx1"/>
                </a:solidFill>
                <a:latin typeface="+mn-lt"/>
                <a:ea typeface="+mn-ea"/>
                <a:cs typeface="+mn-cs"/>
              </a:defRPr>
            </a:lvl1pPr>
            <a:lvl2pPr marL="457087" algn="l" defTabSz="914173" rtl="0" eaLnBrk="1" latinLnBrk="0" hangingPunct="1">
              <a:defRPr sz="1799" kern="1200">
                <a:solidFill>
                  <a:schemeClr val="tx1"/>
                </a:solidFill>
                <a:latin typeface="+mn-lt"/>
                <a:ea typeface="+mn-ea"/>
                <a:cs typeface="+mn-cs"/>
              </a:defRPr>
            </a:lvl2pPr>
            <a:lvl3pPr marL="914173" algn="l" defTabSz="914173" rtl="0" eaLnBrk="1" latinLnBrk="0" hangingPunct="1">
              <a:defRPr sz="1799" kern="1200">
                <a:solidFill>
                  <a:schemeClr val="tx1"/>
                </a:solidFill>
                <a:latin typeface="+mn-lt"/>
                <a:ea typeface="+mn-ea"/>
                <a:cs typeface="+mn-cs"/>
              </a:defRPr>
            </a:lvl3pPr>
            <a:lvl4pPr marL="1371259" algn="l" defTabSz="914173" rtl="0" eaLnBrk="1" latinLnBrk="0" hangingPunct="1">
              <a:defRPr sz="1799" kern="1200">
                <a:solidFill>
                  <a:schemeClr val="tx1"/>
                </a:solidFill>
                <a:latin typeface="+mn-lt"/>
                <a:ea typeface="+mn-ea"/>
                <a:cs typeface="+mn-cs"/>
              </a:defRPr>
            </a:lvl4pPr>
            <a:lvl5pPr marL="1828345" algn="l" defTabSz="914173" rtl="0" eaLnBrk="1" latinLnBrk="0" hangingPunct="1">
              <a:defRPr sz="1799" kern="1200">
                <a:solidFill>
                  <a:schemeClr val="tx1"/>
                </a:solidFill>
                <a:latin typeface="+mn-lt"/>
                <a:ea typeface="+mn-ea"/>
                <a:cs typeface="+mn-cs"/>
              </a:defRPr>
            </a:lvl5pPr>
            <a:lvl6pPr marL="2285432" algn="l" defTabSz="914173" rtl="0" eaLnBrk="1" latinLnBrk="0" hangingPunct="1">
              <a:defRPr sz="1799" kern="1200">
                <a:solidFill>
                  <a:schemeClr val="tx1"/>
                </a:solidFill>
                <a:latin typeface="+mn-lt"/>
                <a:ea typeface="+mn-ea"/>
                <a:cs typeface="+mn-cs"/>
              </a:defRPr>
            </a:lvl6pPr>
            <a:lvl7pPr marL="2742519" algn="l" defTabSz="914173" rtl="0" eaLnBrk="1" latinLnBrk="0" hangingPunct="1">
              <a:defRPr sz="1799" kern="1200">
                <a:solidFill>
                  <a:schemeClr val="tx1"/>
                </a:solidFill>
                <a:latin typeface="+mn-lt"/>
                <a:ea typeface="+mn-ea"/>
                <a:cs typeface="+mn-cs"/>
              </a:defRPr>
            </a:lvl7pPr>
            <a:lvl8pPr marL="3199605" algn="l" defTabSz="914173" rtl="0" eaLnBrk="1" latinLnBrk="0" hangingPunct="1">
              <a:defRPr sz="1799" kern="1200">
                <a:solidFill>
                  <a:schemeClr val="tx1"/>
                </a:solidFill>
                <a:latin typeface="+mn-lt"/>
                <a:ea typeface="+mn-ea"/>
                <a:cs typeface="+mn-cs"/>
              </a:defRPr>
            </a:lvl8pPr>
            <a:lvl9pPr marL="3656692" algn="l" defTabSz="914173" rtl="0" eaLnBrk="1" latinLnBrk="0" hangingPunct="1">
              <a:defRPr sz="1799" kern="1200">
                <a:solidFill>
                  <a:schemeClr val="tx1"/>
                </a:solidFill>
                <a:latin typeface="+mn-lt"/>
                <a:ea typeface="+mn-ea"/>
                <a:cs typeface="+mn-cs"/>
              </a:defRPr>
            </a:lvl9pPr>
          </a:lstStyle>
          <a:p>
            <a:r>
              <a:rPr lang="en-AU" sz="2000" dirty="0">
                <a:latin typeface="Source Sans Pro"/>
                <a:ea typeface="Source Sans Pro"/>
              </a:rPr>
              <a:t>How do you feel about Rule 14?</a:t>
            </a:r>
            <a:endParaRPr lang="en-US" sz="1600" dirty="0"/>
          </a:p>
        </p:txBody>
      </p:sp>
      <p:graphicFrame>
        <p:nvGraphicFramePr>
          <p:cNvPr id="11" name="Table 10">
            <a:extLst>
              <a:ext uri="{FF2B5EF4-FFF2-40B4-BE49-F238E27FC236}">
                <a16:creationId xmlns:a16="http://schemas.microsoft.com/office/drawing/2014/main" id="{E2CC3D65-63FA-654B-4425-7FBD92EA2952}"/>
              </a:ext>
            </a:extLst>
          </p:cNvPr>
          <p:cNvGraphicFramePr>
            <a:graphicFrameLocks noGrp="1"/>
          </p:cNvGraphicFramePr>
          <p:nvPr>
            <p:extLst>
              <p:ext uri="{D42A27DB-BD31-4B8C-83A1-F6EECF244321}">
                <p14:modId xmlns:p14="http://schemas.microsoft.com/office/powerpoint/2010/main" val="278202602"/>
              </p:ext>
            </p:extLst>
          </p:nvPr>
        </p:nvGraphicFramePr>
        <p:xfrm>
          <a:off x="696322" y="5493347"/>
          <a:ext cx="4857750" cy="421704"/>
        </p:xfrm>
        <a:graphic>
          <a:graphicData uri="http://schemas.openxmlformats.org/drawingml/2006/table">
            <a:tbl>
              <a:tblPr bandRow="1">
                <a:tableStyleId>{5C22544A-7EE6-4342-B048-85BDC9FD1C3A}</a:tableStyleId>
              </a:tblPr>
              <a:tblGrid>
                <a:gridCol w="974237">
                  <a:extLst>
                    <a:ext uri="{9D8B030D-6E8A-4147-A177-3AD203B41FA5}">
                      <a16:colId xmlns:a16="http://schemas.microsoft.com/office/drawing/2014/main" val="1285562448"/>
                    </a:ext>
                  </a:extLst>
                </a:gridCol>
                <a:gridCol w="1148929">
                  <a:extLst>
                    <a:ext uri="{9D8B030D-6E8A-4147-A177-3AD203B41FA5}">
                      <a16:colId xmlns:a16="http://schemas.microsoft.com/office/drawing/2014/main" val="1479789192"/>
                    </a:ext>
                  </a:extLst>
                </a:gridCol>
                <a:gridCol w="2734584">
                  <a:extLst>
                    <a:ext uri="{9D8B030D-6E8A-4147-A177-3AD203B41FA5}">
                      <a16:colId xmlns:a16="http://schemas.microsoft.com/office/drawing/2014/main" val="1180668847"/>
                    </a:ext>
                  </a:extLst>
                </a:gridCol>
              </a:tblGrid>
              <a:tr h="361950">
                <a:tc>
                  <a:txBody>
                    <a:bodyPr/>
                    <a:lstStyle/>
                    <a:p>
                      <a:pPr fontAlgn="base">
                        <a:lnSpc>
                          <a:spcPts val="2850"/>
                        </a:lnSpc>
                        <a:buNone/>
                      </a:pPr>
                      <a:r>
                        <a:rPr lang="en-AU" sz="1600" b="1">
                          <a:effectLst/>
                          <a:latin typeface="Source Sans Pro" panose="020B0503030403020204" pitchFamily="34" charset="0"/>
                        </a:rPr>
                        <a:t>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a:effectLst/>
                          <a:latin typeface="Source Sans Pro" panose="020B0503030403020204" pitchFamily="34" charset="0"/>
                        </a:rPr>
                        <a:t>Dislike</a:t>
                      </a:r>
                      <a:r>
                        <a:rPr lang="en-AU" sz="1600" b="0">
                          <a:effectLst/>
                          <a:latin typeface="Source Sans Pro" panose="020B0503030403020204" pitchFamily="34" charset="0"/>
                        </a:rPr>
                        <a:t> ☹️</a:t>
                      </a:r>
                      <a:endParaRPr lang="en-AU" sz="1200" b="1">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tc>
                  <a:txBody>
                    <a:bodyPr/>
                    <a:lstStyle/>
                    <a:p>
                      <a:pPr fontAlgn="base">
                        <a:lnSpc>
                          <a:spcPts val="2850"/>
                        </a:lnSpc>
                        <a:buNone/>
                      </a:pPr>
                      <a:r>
                        <a:rPr lang="en-AU" sz="1600" b="1" dirty="0">
                          <a:effectLst/>
                          <a:latin typeface="Source Sans Pro" panose="020B0503030403020204" pitchFamily="34" charset="0"/>
                        </a:rPr>
                        <a:t>Neither</a:t>
                      </a:r>
                      <a:r>
                        <a:rPr lang="en-AU" sz="1600" b="0" dirty="0">
                          <a:effectLst/>
                          <a:latin typeface="Source Sans Pro" panose="020B0503030403020204" pitchFamily="34" charset="0"/>
                        </a:rPr>
                        <a:t> 😐 </a:t>
                      </a:r>
                      <a:r>
                        <a:rPr lang="en-AU" sz="1600" b="1" dirty="0">
                          <a:effectLst/>
                          <a:latin typeface="Source Sans Pro" panose="020B0503030403020204" pitchFamily="34" charset="0"/>
                        </a:rPr>
                        <a:t>like nor dislike </a:t>
                      </a:r>
                      <a:endParaRPr lang="en-AU" sz="1200" b="1"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F9ED5"/>
                      </a:solidFill>
                      <a:prstDash val="solid"/>
                      <a:round/>
                      <a:headEnd type="none" w="med" len="med"/>
                      <a:tailEnd type="none" w="med" len="med"/>
                    </a:lnT>
                    <a:lnB w="9525" cap="flat" cmpd="sng" algn="ctr">
                      <a:solidFill>
                        <a:srgbClr val="0F9ED5"/>
                      </a:solidFill>
                      <a:prstDash val="solid"/>
                      <a:round/>
                      <a:headEnd type="none" w="med" len="med"/>
                      <a:tailEnd type="none" w="med" len="med"/>
                    </a:lnB>
                    <a:noFill/>
                  </a:tcPr>
                </a:tc>
                <a:extLst>
                  <a:ext uri="{0D108BD9-81ED-4DB2-BD59-A6C34878D82A}">
                    <a16:rowId xmlns:a16="http://schemas.microsoft.com/office/drawing/2014/main" val="3588738643"/>
                  </a:ext>
                </a:extLst>
              </a:tr>
            </a:tbl>
          </a:graphicData>
        </a:graphic>
      </p:graphicFrame>
    </p:spTree>
    <p:extLst>
      <p:ext uri="{BB962C8B-B14F-4D97-AF65-F5344CB8AC3E}">
        <p14:creationId xmlns:p14="http://schemas.microsoft.com/office/powerpoint/2010/main" val="2794326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5B3633F6-D4C7-0778-CB0F-5AAB0156FDF0}"/>
            </a:ext>
          </a:extLst>
        </p:cNvPr>
        <p:cNvGrpSpPr/>
        <p:nvPr/>
      </p:nvGrpSpPr>
      <p:grpSpPr>
        <a:xfrm>
          <a:off x="0" y="0"/>
          <a:ext cx="0" cy="0"/>
          <a:chOff x="0" y="0"/>
          <a:chExt cx="0" cy="0"/>
        </a:xfrm>
      </p:grpSpPr>
      <p:pic>
        <p:nvPicPr>
          <p:cNvPr id="16" name="Picture 15" descr="A blue and white icons on a black background&#10;&#10;AI-generated content may be incorrect.">
            <a:extLst>
              <a:ext uri="{FF2B5EF4-FFF2-40B4-BE49-F238E27FC236}">
                <a16:creationId xmlns:a16="http://schemas.microsoft.com/office/drawing/2014/main" id="{DDF8D80A-DA67-820A-2774-E1C068472C9D}"/>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pic>
        <p:nvPicPr>
          <p:cNvPr id="13" name="Picture 12" descr="A blue and white icons on a black background&#10;&#10;AI-generated content may be incorrect.">
            <a:extLst>
              <a:ext uri="{FF2B5EF4-FFF2-40B4-BE49-F238E27FC236}">
                <a16:creationId xmlns:a16="http://schemas.microsoft.com/office/drawing/2014/main" id="{A8A0DEBE-F5EE-0D66-C02A-75D7741C3775}"/>
              </a:ext>
            </a:extLst>
          </p:cNvPr>
          <p:cNvPicPr>
            <a:picLocks noChangeAspect="1"/>
          </p:cNvPicPr>
          <p:nvPr/>
        </p:nvPicPr>
        <p:blipFill>
          <a:blip r:embed="rId3"/>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FE3A2D31-A195-BD4C-7D5C-F63675B0C747}"/>
              </a:ext>
            </a:extLst>
          </p:cNvPr>
          <p:cNvSpPr>
            <a:spLocks noGrp="1"/>
          </p:cNvSpPr>
          <p:nvPr>
            <p:ph type="title"/>
          </p:nvPr>
        </p:nvSpPr>
        <p:spPr>
          <a:xfrm>
            <a:off x="371911" y="352881"/>
            <a:ext cx="9837584" cy="1286818"/>
          </a:xfrm>
        </p:spPr>
        <p:txBody>
          <a:bodyPr>
            <a:noAutofit/>
          </a:bodyPr>
          <a:lstStyle/>
          <a:p>
            <a:r>
              <a:rPr lang="en-US" sz="4800" b="1" dirty="0">
                <a:solidFill>
                  <a:srgbClr val="00567D"/>
                </a:solidFill>
                <a:latin typeface="Source Sans Pro"/>
                <a:ea typeface="Source Sans Pro"/>
                <a:cs typeface="Arial"/>
              </a:rPr>
              <a:t>Reflections on the Code and your Online Privacy</a:t>
            </a:r>
            <a:endParaRPr lang="en-US" dirty="0"/>
          </a:p>
        </p:txBody>
      </p:sp>
      <p:sp>
        <p:nvSpPr>
          <p:cNvPr id="6" name="Rectangle 5">
            <a:extLst>
              <a:ext uri="{FF2B5EF4-FFF2-40B4-BE49-F238E27FC236}">
                <a16:creationId xmlns:a16="http://schemas.microsoft.com/office/drawing/2014/main" id="{AD05B4C3-4501-D75A-18DC-B3D33225D099}"/>
              </a:ext>
            </a:extLst>
          </p:cNvPr>
          <p:cNvSpPr/>
          <p:nvPr/>
        </p:nvSpPr>
        <p:spPr>
          <a:xfrm>
            <a:off x="10805673" y="5726545"/>
            <a:ext cx="1391989" cy="1122740"/>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2">
            <a:extLst>
              <a:ext uri="{FF2B5EF4-FFF2-40B4-BE49-F238E27FC236}">
                <a16:creationId xmlns:a16="http://schemas.microsoft.com/office/drawing/2014/main" id="{7AFCAF08-E453-8B60-8EBF-E135DB361238}"/>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7" name="Picture 6" descr="A blue background with white text&#10;&#10;AI-generated content may be incorrect.">
            <a:extLst>
              <a:ext uri="{FF2B5EF4-FFF2-40B4-BE49-F238E27FC236}">
                <a16:creationId xmlns:a16="http://schemas.microsoft.com/office/drawing/2014/main" id="{AC08BF91-D6A5-8EF3-D3B9-91188758E728}"/>
              </a:ext>
            </a:extLst>
          </p:cNvPr>
          <p:cNvPicPr>
            <a:picLocks noChangeAspect="1"/>
          </p:cNvPicPr>
          <p:nvPr/>
        </p:nvPicPr>
        <p:blipFill>
          <a:blip r:embed="rId6"/>
          <a:stretch>
            <a:fillRect/>
          </a:stretch>
        </p:blipFill>
        <p:spPr>
          <a:xfrm>
            <a:off x="9609650" y="5723851"/>
            <a:ext cx="1199691" cy="1140402"/>
          </a:xfrm>
          <a:prstGeom prst="rect">
            <a:avLst/>
          </a:prstGeom>
        </p:spPr>
      </p:pic>
      <p:sp>
        <p:nvSpPr>
          <p:cNvPr id="3" name="Speech Bubble: Oval 2">
            <a:extLst>
              <a:ext uri="{FF2B5EF4-FFF2-40B4-BE49-F238E27FC236}">
                <a16:creationId xmlns:a16="http://schemas.microsoft.com/office/drawing/2014/main" id="{77E707CC-27CC-F0FF-D317-D723D539A83A}"/>
              </a:ext>
            </a:extLst>
          </p:cNvPr>
          <p:cNvSpPr/>
          <p:nvPr/>
        </p:nvSpPr>
        <p:spPr>
          <a:xfrm>
            <a:off x="1084684" y="4784030"/>
            <a:ext cx="3258651" cy="1872077"/>
          </a:xfrm>
          <a:prstGeom prst="wedgeEllipseCallout">
            <a:avLst>
              <a:gd name="adj1" fmla="val 59927"/>
              <a:gd name="adj2" fmla="val -36919"/>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US" sz="2000" dirty="0">
                <a:solidFill>
                  <a:schemeClr val="bg1"/>
                </a:solidFill>
                <a:latin typeface="Source Sans Pro"/>
                <a:ea typeface="Source Sans Pro"/>
              </a:rPr>
              <a:t>How will your online experience change with the introduction of these rules?</a:t>
            </a:r>
            <a:endParaRPr lang="en-US" sz="2000" dirty="0">
              <a:solidFill>
                <a:schemeClr val="bg1"/>
              </a:solidFill>
            </a:endParaRPr>
          </a:p>
        </p:txBody>
      </p:sp>
      <p:sp>
        <p:nvSpPr>
          <p:cNvPr id="4" name="Speech Bubble: Oval 3">
            <a:extLst>
              <a:ext uri="{FF2B5EF4-FFF2-40B4-BE49-F238E27FC236}">
                <a16:creationId xmlns:a16="http://schemas.microsoft.com/office/drawing/2014/main" id="{C17983BA-A605-528F-04E4-583955533C96}"/>
              </a:ext>
            </a:extLst>
          </p:cNvPr>
          <p:cNvSpPr/>
          <p:nvPr/>
        </p:nvSpPr>
        <p:spPr>
          <a:xfrm>
            <a:off x="5909333" y="1291808"/>
            <a:ext cx="3114134" cy="2035044"/>
          </a:xfrm>
          <a:prstGeom prst="wedgeEllipseCallout">
            <a:avLst>
              <a:gd name="adj1" fmla="val -25723"/>
              <a:gd name="adj2" fmla="val 6547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US" sz="2000" dirty="0">
                <a:solidFill>
                  <a:schemeClr val="bg1"/>
                </a:solidFill>
                <a:latin typeface="Source Sans Pro"/>
                <a:ea typeface="Source Sans Pro"/>
              </a:rPr>
              <a:t>Which rules do you think will have the greatest impact on your online privacy? </a:t>
            </a:r>
            <a:endParaRPr lang="en-US" dirty="0">
              <a:solidFill>
                <a:schemeClr val="bg1"/>
              </a:solidFill>
            </a:endParaRPr>
          </a:p>
        </p:txBody>
      </p:sp>
      <p:sp>
        <p:nvSpPr>
          <p:cNvPr id="8" name="Speech Bubble: Oval 7">
            <a:extLst>
              <a:ext uri="{FF2B5EF4-FFF2-40B4-BE49-F238E27FC236}">
                <a16:creationId xmlns:a16="http://schemas.microsoft.com/office/drawing/2014/main" id="{2A86FEEC-DD94-5D5D-2CD6-022F71C3196A}"/>
              </a:ext>
            </a:extLst>
          </p:cNvPr>
          <p:cNvSpPr/>
          <p:nvPr/>
        </p:nvSpPr>
        <p:spPr>
          <a:xfrm>
            <a:off x="8264957" y="3259506"/>
            <a:ext cx="3114134" cy="2035043"/>
          </a:xfrm>
          <a:prstGeom prst="wedgeEllipseCallout">
            <a:avLst>
              <a:gd name="adj1" fmla="val -61246"/>
              <a:gd name="adj2" fmla="val 21674"/>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US" sz="2000" dirty="0">
                <a:solidFill>
                  <a:schemeClr val="bg1"/>
                </a:solidFill>
                <a:latin typeface="Source Sans Pro"/>
                <a:ea typeface="Source Sans Pro"/>
              </a:rPr>
              <a:t>Is there anything more you would </a:t>
            </a:r>
            <a:r>
              <a:rPr lang="en-US" sz="2000">
                <a:solidFill>
                  <a:schemeClr val="bg1"/>
                </a:solidFill>
                <a:latin typeface="Source Sans Pro"/>
                <a:ea typeface="Source Sans Pro"/>
              </a:rPr>
              <a:t>like to see the Code do now and </a:t>
            </a:r>
            <a:r>
              <a:rPr lang="en-US" sz="2000" dirty="0">
                <a:solidFill>
                  <a:schemeClr val="bg1"/>
                </a:solidFill>
                <a:latin typeface="Source Sans Pro"/>
                <a:ea typeface="Source Sans Pro"/>
              </a:rPr>
              <a:t>in the future?</a:t>
            </a:r>
            <a:endParaRPr lang="en-US" sz="2000" dirty="0">
              <a:solidFill>
                <a:schemeClr val="bg1"/>
              </a:solidFill>
            </a:endParaRPr>
          </a:p>
        </p:txBody>
      </p:sp>
      <p:sp>
        <p:nvSpPr>
          <p:cNvPr id="9" name="Speech Bubble: Oval 8">
            <a:extLst>
              <a:ext uri="{FF2B5EF4-FFF2-40B4-BE49-F238E27FC236}">
                <a16:creationId xmlns:a16="http://schemas.microsoft.com/office/drawing/2014/main" id="{70A5149D-5D8D-057F-4330-7BC4897D6138}"/>
              </a:ext>
            </a:extLst>
          </p:cNvPr>
          <p:cNvSpPr/>
          <p:nvPr/>
        </p:nvSpPr>
        <p:spPr>
          <a:xfrm>
            <a:off x="968448" y="1997299"/>
            <a:ext cx="3374888" cy="2584832"/>
          </a:xfrm>
          <a:prstGeom prst="wedgeEllipseCallout">
            <a:avLst>
              <a:gd name="adj1" fmla="val 57146"/>
              <a:gd name="adj2" fmla="val 40929"/>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US" sz="2000" dirty="0">
                <a:solidFill>
                  <a:schemeClr val="bg1"/>
                </a:solidFill>
                <a:latin typeface="Source Sans Pro"/>
                <a:ea typeface="Source Sans Pro"/>
              </a:rPr>
              <a:t>Do you think the </a:t>
            </a:r>
            <a:r>
              <a:rPr lang="en-US" sz="2000">
                <a:solidFill>
                  <a:schemeClr val="bg1"/>
                </a:solidFill>
                <a:latin typeface="Source Sans Pro"/>
                <a:ea typeface="Source Sans Pro"/>
              </a:rPr>
              <a:t>Code</a:t>
            </a:r>
            <a:r>
              <a:rPr lang="en-US" sz="2000" dirty="0">
                <a:solidFill>
                  <a:schemeClr val="bg1"/>
                </a:solidFill>
                <a:latin typeface="Source Sans Pro"/>
                <a:ea typeface="Source Sans Pro"/>
              </a:rPr>
              <a:t> will change the ways online services collect, use and/or share your personal information? </a:t>
            </a:r>
            <a:endParaRPr lang="en-US" sz="1400" dirty="0">
              <a:solidFill>
                <a:schemeClr val="bg1"/>
              </a:solidFill>
            </a:endParaRPr>
          </a:p>
        </p:txBody>
      </p:sp>
      <p:pic>
        <p:nvPicPr>
          <p:cNvPr id="11" name="Picture 10" descr="A cartoon of a person holding a phone&#10;&#10;AI-generated content may be incorrect.">
            <a:extLst>
              <a:ext uri="{FF2B5EF4-FFF2-40B4-BE49-F238E27FC236}">
                <a16:creationId xmlns:a16="http://schemas.microsoft.com/office/drawing/2014/main" id="{5185E8ED-BCF5-3246-FD9D-2834657B69F8}"/>
              </a:ext>
            </a:extLst>
          </p:cNvPr>
          <p:cNvPicPr>
            <a:picLocks noChangeAspect="1"/>
          </p:cNvPicPr>
          <p:nvPr/>
        </p:nvPicPr>
        <p:blipFill>
          <a:blip r:embed="rId7">
            <a:extLst>
              <a:ext uri="{BEBA8EAE-BF5A-486C-A8C5-ECC9F3942E4B}">
                <a14:imgProps xmlns:a14="http://schemas.microsoft.com/office/drawing/2010/main">
                  <a14:imgLayer r:embed="rId8">
                    <a14:imgEffect>
                      <a14:saturation sat="131000"/>
                    </a14:imgEffect>
                  </a14:imgLayer>
                </a14:imgProps>
              </a:ext>
            </a:extLst>
          </a:blip>
          <a:stretch>
            <a:fillRect/>
          </a:stretch>
        </p:blipFill>
        <p:spPr>
          <a:xfrm>
            <a:off x="4307937" y="3001594"/>
            <a:ext cx="3576125" cy="6561138"/>
          </a:xfrm>
          <a:prstGeom prst="rect">
            <a:avLst/>
          </a:prstGeom>
        </p:spPr>
      </p:pic>
    </p:spTree>
    <p:extLst>
      <p:ext uri="{BB962C8B-B14F-4D97-AF65-F5344CB8AC3E}">
        <p14:creationId xmlns:p14="http://schemas.microsoft.com/office/powerpoint/2010/main" val="49119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18DE1E8C-AD15-C792-DBE9-7F9471493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D22E7-2A97-E7F1-D67B-EA0F6FD2DC8D}"/>
              </a:ext>
            </a:extLst>
          </p:cNvPr>
          <p:cNvSpPr>
            <a:spLocks noGrp="1"/>
          </p:cNvSpPr>
          <p:nvPr>
            <p:ph type="title"/>
          </p:nvPr>
        </p:nvSpPr>
        <p:spPr>
          <a:xfrm>
            <a:off x="388985" y="548072"/>
            <a:ext cx="6660379" cy="1482235"/>
          </a:xfrm>
        </p:spPr>
        <p:txBody>
          <a:bodyPr>
            <a:noAutofit/>
          </a:bodyPr>
          <a:lstStyle/>
          <a:p>
            <a:r>
              <a:rPr lang="en-US" b="1" dirty="0">
                <a:solidFill>
                  <a:srgbClr val="00567D"/>
                </a:solidFill>
                <a:latin typeface="Source Sans Pro"/>
                <a:ea typeface="Source Sans Pro"/>
                <a:cs typeface="Arial"/>
              </a:rPr>
              <a:t>Why does online privacy matter for children and young people   ?</a:t>
            </a:r>
            <a:endParaRPr lang="en-US" dirty="0"/>
          </a:p>
        </p:txBody>
      </p:sp>
      <p:sp>
        <p:nvSpPr>
          <p:cNvPr id="5" name="Teardrop 4">
            <a:extLst>
              <a:ext uri="{FF2B5EF4-FFF2-40B4-BE49-F238E27FC236}">
                <a16:creationId xmlns:a16="http://schemas.microsoft.com/office/drawing/2014/main" id="{3830152C-BCE1-2C70-11AD-2E03B4C14FE7}"/>
              </a:ext>
            </a:extLst>
          </p:cNvPr>
          <p:cNvSpPr/>
          <p:nvPr/>
        </p:nvSpPr>
        <p:spPr>
          <a:xfrm>
            <a:off x="6294098" y="191923"/>
            <a:ext cx="5607289" cy="5227948"/>
          </a:xfrm>
          <a:prstGeom prst="teardrop">
            <a:avLst>
              <a:gd name="adj" fmla="val 99513"/>
            </a:avLst>
          </a:prstGeom>
          <a:solidFill>
            <a:srgbClr val="00567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bg1"/>
                </a:solidFill>
                <a:latin typeface="Source Sans Pro" panose="020B0503030403020204" pitchFamily="34" charset="0"/>
                <a:ea typeface="Source Sans Pro" panose="020B0503030403020204" pitchFamily="34" charset="0"/>
                <a:cs typeface="Calibri"/>
              </a:rPr>
              <a:t>Zara is standing at the traffic lights waiting to cross the road. As a bus passes, Zara notices a huge advertisement featuring a picture of a child. To her shock, the child is Zara! The image came from Zara's gaming profile. She doesn't know how it ended up on the bus. </a:t>
            </a:r>
            <a:endParaRPr lang="en-US" sz="2400" dirty="0">
              <a:solidFill>
                <a:schemeClr val="bg1"/>
              </a:solidFill>
              <a:latin typeface="Source Sans Pro" panose="020B0503030403020204" pitchFamily="34" charset="0"/>
              <a:ea typeface="Source Sans Pro" panose="020B0503030403020204" pitchFamily="34" charset="0"/>
            </a:endParaRPr>
          </a:p>
        </p:txBody>
      </p:sp>
      <p:pic>
        <p:nvPicPr>
          <p:cNvPr id="7" name="Content Placeholder 5" descr="Magnifying glass with solid fill">
            <a:extLst>
              <a:ext uri="{FF2B5EF4-FFF2-40B4-BE49-F238E27FC236}">
                <a16:creationId xmlns:a16="http://schemas.microsoft.com/office/drawing/2014/main" id="{187C3E42-188F-F850-9375-31E9CF9B3EE7}"/>
              </a:ext>
            </a:extLst>
          </p:cNvPr>
          <p:cNvPicPr>
            <a:picLocks noGrp="1" noChangeAspect="1"/>
          </p:cNvPicPr>
          <p:nvPr/>
        </p:nvPicPr>
        <p:blipFill>
          <a:blip r:embed="rId3">
            <a:extLst>
              <a:ext uri="{96DAC541-7B7A-43D3-8B79-37D633B846F1}">
                <asvg:svgBlip xmlns:asvg="http://schemas.microsoft.com/office/drawing/2016/SVG/main" r:embed="rId4"/>
              </a:ext>
            </a:extLst>
          </a:blip>
          <a:stretch>
            <a:fillRect/>
          </a:stretch>
        </p:blipFill>
        <p:spPr>
          <a:xfrm>
            <a:off x="3759624" y="1372287"/>
            <a:ext cx="1309640" cy="1316761"/>
          </a:xfrm>
          <a:prstGeom prst="rect">
            <a:avLst/>
          </a:prstGeom>
        </p:spPr>
      </p:pic>
      <p:sp>
        <p:nvSpPr>
          <p:cNvPr id="6" name="Rectangle 5">
            <a:extLst>
              <a:ext uri="{FF2B5EF4-FFF2-40B4-BE49-F238E27FC236}">
                <a16:creationId xmlns:a16="http://schemas.microsoft.com/office/drawing/2014/main" id="{39C3DC4D-94E2-FA04-A7D8-D58B74E96C41}"/>
              </a:ext>
            </a:extLst>
          </p:cNvPr>
          <p:cNvSpPr/>
          <p:nvPr/>
        </p:nvSpPr>
        <p:spPr>
          <a:xfrm>
            <a:off x="10805673" y="5726545"/>
            <a:ext cx="1391989" cy="1122740"/>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2">
            <a:extLst>
              <a:ext uri="{FF2B5EF4-FFF2-40B4-BE49-F238E27FC236}">
                <a16:creationId xmlns:a16="http://schemas.microsoft.com/office/drawing/2014/main" id="{9317B2F5-5F47-7280-12CE-6F02BBB52BB1}"/>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17" name="Picture 16" descr="A blue and white icons on a black background&#10;&#10;AI-generated content may be incorrect.">
            <a:extLst>
              <a:ext uri="{FF2B5EF4-FFF2-40B4-BE49-F238E27FC236}">
                <a16:creationId xmlns:a16="http://schemas.microsoft.com/office/drawing/2014/main" id="{3E0A5047-0111-64F6-0890-DE1D3017FAA2}"/>
              </a:ext>
            </a:extLst>
          </p:cNvPr>
          <p:cNvPicPr>
            <a:picLocks noChangeAspect="1"/>
          </p:cNvPicPr>
          <p:nvPr/>
        </p:nvPicPr>
        <p:blipFill>
          <a:blip r:embed="rId7"/>
          <a:srcRect l="39623" t="4143" r="-189" b="58261"/>
          <a:stretch>
            <a:fillRect/>
          </a:stretch>
        </p:blipFill>
        <p:spPr>
          <a:xfrm>
            <a:off x="-6408" y="4279678"/>
            <a:ext cx="4153659" cy="2578328"/>
          </a:xfrm>
          <a:prstGeom prst="rect">
            <a:avLst/>
          </a:prstGeom>
        </p:spPr>
      </p:pic>
      <p:sp>
        <p:nvSpPr>
          <p:cNvPr id="19" name="TextBox 5">
            <a:extLst>
              <a:ext uri="{FF2B5EF4-FFF2-40B4-BE49-F238E27FC236}">
                <a16:creationId xmlns:a16="http://schemas.microsoft.com/office/drawing/2014/main" id="{6ABCD5A0-7348-3A06-CB58-9BFF3BE91523}"/>
              </a:ext>
            </a:extLst>
          </p:cNvPr>
          <p:cNvSpPr txBox="1"/>
          <p:nvPr/>
        </p:nvSpPr>
        <p:spPr>
          <a:xfrm>
            <a:off x="152709" y="5483811"/>
            <a:ext cx="917261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Source Sans Pro"/>
                <a:ea typeface="Source Sans Pro"/>
              </a:rPr>
              <a:t>If someone can use Zara's photo like this, they could use yours too. </a:t>
            </a:r>
            <a:r>
              <a:rPr lang="en-GB" sz="2400" b="1" dirty="0">
                <a:latin typeface="Source Sans Pro"/>
                <a:ea typeface="Source Sans Pro"/>
              </a:rPr>
              <a:t>Online privacy matters </a:t>
            </a:r>
            <a:r>
              <a:rPr lang="en-GB" sz="2400" dirty="0">
                <a:latin typeface="Source Sans Pro"/>
                <a:ea typeface="Source Sans Pro"/>
              </a:rPr>
              <a:t>because once information is shared, it can be </a:t>
            </a:r>
            <a:r>
              <a:rPr lang="en-GB" sz="2400" b="1" dirty="0">
                <a:latin typeface="Source Sans Pro"/>
                <a:ea typeface="Source Sans Pro"/>
              </a:rPr>
              <a:t>difficult to control </a:t>
            </a:r>
            <a:r>
              <a:rPr lang="en-GB" sz="2400" dirty="0">
                <a:latin typeface="Source Sans Pro"/>
                <a:ea typeface="Source Sans Pro"/>
              </a:rPr>
              <a:t>where it goes. </a:t>
            </a:r>
          </a:p>
        </p:txBody>
      </p:sp>
      <p:pic>
        <p:nvPicPr>
          <p:cNvPr id="4" name="Picture 3" descr="A person playing a video game&#10;&#10;AI-generated content may be incorrect.">
            <a:extLst>
              <a:ext uri="{FF2B5EF4-FFF2-40B4-BE49-F238E27FC236}">
                <a16:creationId xmlns:a16="http://schemas.microsoft.com/office/drawing/2014/main" id="{19AC311D-E35B-3333-44F2-6886FC7C20D8}"/>
              </a:ext>
            </a:extLst>
          </p:cNvPr>
          <p:cNvPicPr>
            <a:picLocks noChangeAspect="1"/>
          </p:cNvPicPr>
          <p:nvPr/>
        </p:nvPicPr>
        <p:blipFill>
          <a:blip r:embed="rId8"/>
          <a:stretch>
            <a:fillRect/>
          </a:stretch>
        </p:blipFill>
        <p:spPr>
          <a:xfrm>
            <a:off x="774671" y="2477953"/>
            <a:ext cx="3242214" cy="2831993"/>
          </a:xfrm>
          <a:prstGeom prst="rect">
            <a:avLst/>
          </a:prstGeom>
        </p:spPr>
      </p:pic>
      <p:pic>
        <p:nvPicPr>
          <p:cNvPr id="8" name="Picture 7" descr="A blue background with white text&#10;&#10;AI-generated content may be incorrect.">
            <a:extLst>
              <a:ext uri="{FF2B5EF4-FFF2-40B4-BE49-F238E27FC236}">
                <a16:creationId xmlns:a16="http://schemas.microsoft.com/office/drawing/2014/main" id="{14DD5F92-4905-9E51-53D6-E9331A5B164F}"/>
              </a:ext>
            </a:extLst>
          </p:cNvPr>
          <p:cNvPicPr>
            <a:picLocks noChangeAspect="1"/>
          </p:cNvPicPr>
          <p:nvPr/>
        </p:nvPicPr>
        <p:blipFill>
          <a:blip r:embed="rId9"/>
          <a:stretch>
            <a:fillRect/>
          </a:stretch>
        </p:blipFill>
        <p:spPr>
          <a:xfrm>
            <a:off x="9609650" y="5723851"/>
            <a:ext cx="1199691" cy="1140402"/>
          </a:xfrm>
          <a:prstGeom prst="rect">
            <a:avLst/>
          </a:prstGeom>
        </p:spPr>
      </p:pic>
    </p:spTree>
    <p:extLst>
      <p:ext uri="{BB962C8B-B14F-4D97-AF65-F5344CB8AC3E}">
        <p14:creationId xmlns:p14="http://schemas.microsoft.com/office/powerpoint/2010/main" val="206420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5E9FF"/>
        </a:solidFill>
        <a:effectLst/>
      </p:bgPr>
    </p:bg>
    <p:spTree>
      <p:nvGrpSpPr>
        <p:cNvPr id="1" name="">
          <a:extLst>
            <a:ext uri="{FF2B5EF4-FFF2-40B4-BE49-F238E27FC236}">
              <a16:creationId xmlns:a16="http://schemas.microsoft.com/office/drawing/2014/main" id="{94A65244-DFC8-15E5-78A2-58C5175930CF}"/>
            </a:ext>
          </a:extLst>
        </p:cNvPr>
        <p:cNvGrpSpPr/>
        <p:nvPr/>
      </p:nvGrpSpPr>
      <p:grpSpPr>
        <a:xfrm>
          <a:off x="0" y="0"/>
          <a:ext cx="0" cy="0"/>
          <a:chOff x="0" y="0"/>
          <a:chExt cx="0" cy="0"/>
        </a:xfrm>
      </p:grpSpPr>
      <p:pic>
        <p:nvPicPr>
          <p:cNvPr id="3" name="Picture 2" descr="A group of people in front of a computer&#10;&#10;AI-generated content may be incorrect.">
            <a:extLst>
              <a:ext uri="{FF2B5EF4-FFF2-40B4-BE49-F238E27FC236}">
                <a16:creationId xmlns:a16="http://schemas.microsoft.com/office/drawing/2014/main" id="{FA0F6DC6-D28A-8889-6CAC-64A2BD91240C}"/>
              </a:ext>
            </a:extLst>
          </p:cNvPr>
          <p:cNvPicPr>
            <a:picLocks noChangeAspect="1"/>
          </p:cNvPicPr>
          <p:nvPr/>
        </p:nvPicPr>
        <p:blipFill>
          <a:blip r:embed="rId3"/>
          <a:stretch>
            <a:fillRect/>
          </a:stretch>
        </p:blipFill>
        <p:spPr>
          <a:xfrm>
            <a:off x="6025338" y="1559846"/>
            <a:ext cx="6166662" cy="4722317"/>
          </a:xfrm>
          <a:prstGeom prst="rect">
            <a:avLst/>
          </a:prstGeom>
        </p:spPr>
      </p:pic>
      <p:pic>
        <p:nvPicPr>
          <p:cNvPr id="7" name="Picture 6" descr="A blue and white icons on a black background&#10;&#10;AI-generated content may be incorrect.">
            <a:extLst>
              <a:ext uri="{FF2B5EF4-FFF2-40B4-BE49-F238E27FC236}">
                <a16:creationId xmlns:a16="http://schemas.microsoft.com/office/drawing/2014/main" id="{452E9433-D8FC-32C9-C66B-5F494281F490}"/>
              </a:ext>
            </a:extLst>
          </p:cNvPr>
          <p:cNvPicPr>
            <a:picLocks noChangeAspect="1"/>
          </p:cNvPicPr>
          <p:nvPr/>
        </p:nvPicPr>
        <p:blipFill>
          <a:blip r:embed="rId4"/>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1B3BCFAB-03AC-9D12-51EA-C261A9D8B002}"/>
              </a:ext>
            </a:extLst>
          </p:cNvPr>
          <p:cNvSpPr>
            <a:spLocks noGrp="1"/>
          </p:cNvSpPr>
          <p:nvPr>
            <p:ph type="title"/>
          </p:nvPr>
        </p:nvSpPr>
        <p:spPr>
          <a:xfrm>
            <a:off x="519551" y="125009"/>
            <a:ext cx="7880066" cy="1325563"/>
          </a:xfrm>
        </p:spPr>
        <p:txBody>
          <a:bodyPr>
            <a:noAutofit/>
          </a:bodyPr>
          <a:lstStyle/>
          <a:p>
            <a:r>
              <a:rPr lang="en-US" b="1" dirty="0">
                <a:solidFill>
                  <a:srgbClr val="00567D"/>
                </a:solidFill>
                <a:latin typeface="Source Sans Pro"/>
                <a:ea typeface="Source Sans Pro"/>
                <a:cs typeface="Arial"/>
              </a:rPr>
              <a:t>What is Online Privacy? </a:t>
            </a:r>
          </a:p>
        </p:txBody>
      </p:sp>
      <p:sp>
        <p:nvSpPr>
          <p:cNvPr id="5" name="TextBox 4">
            <a:extLst>
              <a:ext uri="{FF2B5EF4-FFF2-40B4-BE49-F238E27FC236}">
                <a16:creationId xmlns:a16="http://schemas.microsoft.com/office/drawing/2014/main" id="{4E9FC767-374F-5997-DCAC-659B60706D21}"/>
              </a:ext>
            </a:extLst>
          </p:cNvPr>
          <p:cNvSpPr txBox="1"/>
          <p:nvPr/>
        </p:nvSpPr>
        <p:spPr>
          <a:xfrm>
            <a:off x="519551" y="1261105"/>
            <a:ext cx="6554618" cy="4722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400" dirty="0">
                <a:solidFill>
                  <a:srgbClr val="000000"/>
                </a:solidFill>
                <a:latin typeface="Source Sans Pro"/>
                <a:ea typeface="Source Sans Pro"/>
                <a:cs typeface="Segoe UI"/>
              </a:rPr>
              <a:t>Think about </a:t>
            </a:r>
            <a:r>
              <a:rPr lang="en-GB" sz="2400" b="1" dirty="0">
                <a:solidFill>
                  <a:srgbClr val="000000"/>
                </a:solidFill>
                <a:latin typeface="Source Sans Pro"/>
                <a:ea typeface="Source Sans Pro"/>
                <a:cs typeface="Segoe UI"/>
              </a:rPr>
              <a:t>online privacy</a:t>
            </a:r>
            <a:r>
              <a:rPr lang="en-GB" sz="2400" dirty="0">
                <a:solidFill>
                  <a:srgbClr val="000000"/>
                </a:solidFill>
                <a:latin typeface="Source Sans Pro"/>
                <a:ea typeface="Source Sans Pro"/>
                <a:cs typeface="Segoe UI"/>
              </a:rPr>
              <a:t> like a stage where you watch a school assembly or a music concert. </a:t>
            </a:r>
            <a:endParaRPr lang="en-US" dirty="0"/>
          </a:p>
          <a:p>
            <a:pPr>
              <a:lnSpc>
                <a:spcPct val="90000"/>
              </a:lnSpc>
              <a:spcBef>
                <a:spcPts val="1000"/>
              </a:spcBef>
            </a:pPr>
            <a:endParaRPr lang="en-GB" sz="2400" dirty="0">
              <a:solidFill>
                <a:srgbClr val="000000"/>
              </a:solidFill>
              <a:latin typeface="Source Sans Pro"/>
              <a:ea typeface="Source Sans Pro"/>
              <a:cs typeface="Segoe UI"/>
            </a:endParaRPr>
          </a:p>
          <a:p>
            <a:pPr>
              <a:lnSpc>
                <a:spcPct val="90000"/>
              </a:lnSpc>
              <a:spcBef>
                <a:spcPts val="1000"/>
              </a:spcBef>
            </a:pPr>
            <a:r>
              <a:rPr lang="en-GB" sz="2400" dirty="0">
                <a:solidFill>
                  <a:srgbClr val="000000"/>
                </a:solidFill>
                <a:latin typeface="Source Sans Pro"/>
                <a:ea typeface="Source Sans Pro"/>
                <a:cs typeface="Segoe UI"/>
              </a:rPr>
              <a:t>There is a </a:t>
            </a:r>
            <a:r>
              <a:rPr lang="en-GB" sz="2400" b="1" dirty="0">
                <a:solidFill>
                  <a:srgbClr val="000000"/>
                </a:solidFill>
                <a:latin typeface="Source Sans Pro"/>
                <a:ea typeface="Source Sans Pro"/>
                <a:cs typeface="Segoe UI"/>
              </a:rPr>
              <a:t>frontstage </a:t>
            </a:r>
            <a:r>
              <a:rPr lang="en-GB" sz="2400" dirty="0">
                <a:solidFill>
                  <a:srgbClr val="000000"/>
                </a:solidFill>
                <a:latin typeface="Source Sans Pro"/>
                <a:ea typeface="Source Sans Pro"/>
                <a:cs typeface="Segoe UI"/>
              </a:rPr>
              <a:t>and </a:t>
            </a:r>
            <a:br>
              <a:rPr lang="en-GB" sz="2400" dirty="0">
                <a:latin typeface="Source Sans Pro"/>
                <a:ea typeface="Source Sans Pro"/>
                <a:cs typeface="Segoe UI"/>
              </a:rPr>
            </a:br>
            <a:r>
              <a:rPr lang="en-GB" sz="2400" b="1" dirty="0">
                <a:solidFill>
                  <a:srgbClr val="000000"/>
                </a:solidFill>
                <a:latin typeface="Source Sans Pro"/>
                <a:ea typeface="Source Sans Pro"/>
                <a:cs typeface="Segoe UI"/>
              </a:rPr>
              <a:t>backstage</a:t>
            </a:r>
            <a:r>
              <a:rPr lang="en-GB" sz="2400" dirty="0">
                <a:solidFill>
                  <a:srgbClr val="000000"/>
                </a:solidFill>
                <a:latin typeface="Source Sans Pro"/>
                <a:ea typeface="Source Sans Pro"/>
                <a:cs typeface="Segoe UI"/>
              </a:rPr>
              <a:t> that are separated by a curtain. </a:t>
            </a:r>
            <a:endParaRPr lang="en-GB" sz="2400" dirty="0">
              <a:latin typeface="Source Sans Pro"/>
              <a:ea typeface="Source Sans Pro"/>
              <a:cs typeface="Segoe UI"/>
            </a:endParaRPr>
          </a:p>
          <a:p>
            <a:pPr>
              <a:lnSpc>
                <a:spcPct val="90000"/>
              </a:lnSpc>
              <a:spcBef>
                <a:spcPts val="1000"/>
              </a:spcBef>
            </a:pPr>
            <a:endParaRPr lang="en-GB" sz="2400" dirty="0">
              <a:latin typeface="Source Sans Pro"/>
              <a:ea typeface="Source Sans Pro"/>
              <a:cs typeface="Segoe UI"/>
            </a:endParaRPr>
          </a:p>
          <a:p>
            <a:pPr>
              <a:lnSpc>
                <a:spcPct val="90000"/>
              </a:lnSpc>
              <a:spcBef>
                <a:spcPts val="1000"/>
              </a:spcBef>
            </a:pPr>
            <a:r>
              <a:rPr lang="en-GB" sz="2400" b="1" dirty="0">
                <a:latin typeface="Source Sans Pro"/>
                <a:ea typeface="Source Sans Pro"/>
                <a:cs typeface="Segoe UI"/>
              </a:rPr>
              <a:t>Frontstage:</a:t>
            </a:r>
            <a:r>
              <a:rPr lang="en-GB" sz="2400" dirty="0">
                <a:latin typeface="Source Sans Pro"/>
                <a:ea typeface="Source Sans Pro"/>
                <a:cs typeface="Segoe UI"/>
              </a:rPr>
              <a:t> In front of the curtain, where everyone in the audience can see what is happening (e.g. Social media posts).</a:t>
            </a:r>
            <a:endParaRPr lang="en-GB" sz="2400" b="1" dirty="0">
              <a:latin typeface="Source Sans Pro"/>
              <a:ea typeface="Source Sans Pro"/>
              <a:cs typeface="Segoe UI"/>
            </a:endParaRPr>
          </a:p>
          <a:p>
            <a:pPr>
              <a:lnSpc>
                <a:spcPct val="90000"/>
              </a:lnSpc>
              <a:spcBef>
                <a:spcPts val="1000"/>
              </a:spcBef>
            </a:pPr>
            <a:r>
              <a:rPr lang="en-GB" sz="2400" b="1" dirty="0">
                <a:latin typeface="Source Sans Pro"/>
                <a:ea typeface="Source Sans Pro"/>
                <a:cs typeface="Segoe UI"/>
              </a:rPr>
              <a:t>Backstage: </a:t>
            </a:r>
            <a:r>
              <a:rPr lang="en-US" sz="2400" dirty="0">
                <a:latin typeface="Source Sans Pro"/>
                <a:ea typeface="Source Sans Pro"/>
                <a:cs typeface="Segoe UI"/>
              </a:rPr>
              <a:t>Behind the curtain, where only the people running the show can see what is happening (e.g. Location information).</a:t>
            </a:r>
          </a:p>
        </p:txBody>
      </p:sp>
      <p:sp>
        <p:nvSpPr>
          <p:cNvPr id="10" name="Rectangle 9">
            <a:extLst>
              <a:ext uri="{FF2B5EF4-FFF2-40B4-BE49-F238E27FC236}">
                <a16:creationId xmlns:a16="http://schemas.microsoft.com/office/drawing/2014/main" id="{5DCB3F2D-0BE9-927E-F2D9-A1B3506DEB22}"/>
              </a:ext>
            </a:extLst>
          </p:cNvPr>
          <p:cNvSpPr/>
          <p:nvPr/>
        </p:nvSpPr>
        <p:spPr>
          <a:xfrm>
            <a:off x="10805673" y="5726545"/>
            <a:ext cx="1391989" cy="1122740"/>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2">
            <a:extLst>
              <a:ext uri="{FF2B5EF4-FFF2-40B4-BE49-F238E27FC236}">
                <a16:creationId xmlns:a16="http://schemas.microsoft.com/office/drawing/2014/main" id="{8767F941-0B8A-A15F-CA20-D326F14699AD}"/>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6" name="Picture 5" descr="A blue background with white text&#10;&#10;AI-generated content may be incorrect.">
            <a:extLst>
              <a:ext uri="{FF2B5EF4-FFF2-40B4-BE49-F238E27FC236}">
                <a16:creationId xmlns:a16="http://schemas.microsoft.com/office/drawing/2014/main" id="{C9601D80-6847-54E5-7F22-FB910DC844DF}"/>
              </a:ext>
            </a:extLst>
          </p:cNvPr>
          <p:cNvPicPr>
            <a:picLocks noChangeAspect="1"/>
          </p:cNvPicPr>
          <p:nvPr/>
        </p:nvPicPr>
        <p:blipFill>
          <a:blip r:embed="rId7"/>
          <a:stretch>
            <a:fillRect/>
          </a:stretch>
        </p:blipFill>
        <p:spPr>
          <a:xfrm>
            <a:off x="9609650" y="5723851"/>
            <a:ext cx="1199691" cy="1140402"/>
          </a:xfrm>
          <a:prstGeom prst="rect">
            <a:avLst/>
          </a:prstGeom>
        </p:spPr>
      </p:pic>
    </p:spTree>
    <p:extLst>
      <p:ext uri="{BB962C8B-B14F-4D97-AF65-F5344CB8AC3E}">
        <p14:creationId xmlns:p14="http://schemas.microsoft.com/office/powerpoint/2010/main" val="424663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p:cNvGrpSpPr/>
        <p:nvPr/>
      </p:nvGrpSpPr>
      <p:grpSpPr>
        <a:xfrm>
          <a:off x="0" y="0"/>
          <a:ext cx="0" cy="0"/>
          <a:chOff x="0" y="0"/>
          <a:chExt cx="0" cy="0"/>
        </a:xfrm>
      </p:grpSpPr>
      <p:pic>
        <p:nvPicPr>
          <p:cNvPr id="13" name="Picture 12" descr="A blue and white icons on a black background&#10;&#10;AI-generated content may be incorrect.">
            <a:extLst>
              <a:ext uri="{FF2B5EF4-FFF2-40B4-BE49-F238E27FC236}">
                <a16:creationId xmlns:a16="http://schemas.microsoft.com/office/drawing/2014/main" id="{280B88E2-9FB3-1798-E2F6-9305612687CF}"/>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pic>
        <p:nvPicPr>
          <p:cNvPr id="12" name="Picture 11" descr="A blue and white icons on a black background&#10;&#10;AI-generated content may be incorrect.">
            <a:extLst>
              <a:ext uri="{FF2B5EF4-FFF2-40B4-BE49-F238E27FC236}">
                <a16:creationId xmlns:a16="http://schemas.microsoft.com/office/drawing/2014/main" id="{4BF68572-77C3-314E-E4F3-B8778824E103}"/>
              </a:ext>
            </a:extLst>
          </p:cNvPr>
          <p:cNvPicPr>
            <a:picLocks noChangeAspect="1"/>
          </p:cNvPicPr>
          <p:nvPr/>
        </p:nvPicPr>
        <p:blipFill>
          <a:blip r:embed="rId3"/>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E106D019-5632-27F6-1522-0051DAF06092}"/>
              </a:ext>
            </a:extLst>
          </p:cNvPr>
          <p:cNvSpPr>
            <a:spLocks noGrp="1"/>
          </p:cNvSpPr>
          <p:nvPr>
            <p:ph type="title"/>
          </p:nvPr>
        </p:nvSpPr>
        <p:spPr>
          <a:xfrm>
            <a:off x="412665" y="365125"/>
            <a:ext cx="10515600" cy="1325563"/>
          </a:xfrm>
        </p:spPr>
        <p:txBody>
          <a:bodyPr>
            <a:normAutofit/>
          </a:bodyPr>
          <a:lstStyle/>
          <a:p>
            <a:r>
              <a:rPr lang="en-US" b="1" dirty="0">
                <a:solidFill>
                  <a:srgbClr val="00567D"/>
                </a:solidFill>
                <a:latin typeface="Source Sans Pro"/>
                <a:ea typeface="Source Sans Pro"/>
                <a:cs typeface="Arial"/>
              </a:rPr>
              <a:t>Who are the OAIC?</a:t>
            </a:r>
            <a:endParaRPr lang="en-US" dirty="0"/>
          </a:p>
        </p:txBody>
      </p:sp>
      <p:pic>
        <p:nvPicPr>
          <p:cNvPr id="3" name="Picture 2" descr="A person and person standing together&#10;&#10;AI-generated content may be incorrect.">
            <a:extLst>
              <a:ext uri="{FF2B5EF4-FFF2-40B4-BE49-F238E27FC236}">
                <a16:creationId xmlns:a16="http://schemas.microsoft.com/office/drawing/2014/main" id="{3BC13C65-95E0-1DE4-671C-D78C2F83AD46}"/>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bright="4000" contrast="6000"/>
                    </a14:imgEffect>
                  </a14:imgLayer>
                </a14:imgProps>
              </a:ext>
            </a:extLst>
          </a:blip>
          <a:stretch>
            <a:fillRect/>
          </a:stretch>
        </p:blipFill>
        <p:spPr>
          <a:xfrm>
            <a:off x="7662238" y="1245782"/>
            <a:ext cx="3057525" cy="4476750"/>
          </a:xfrm>
          <a:prstGeom prst="rect">
            <a:avLst/>
          </a:prstGeom>
        </p:spPr>
      </p:pic>
      <p:sp>
        <p:nvSpPr>
          <p:cNvPr id="14" name="Content Placeholder 2">
            <a:extLst>
              <a:ext uri="{FF2B5EF4-FFF2-40B4-BE49-F238E27FC236}">
                <a16:creationId xmlns:a16="http://schemas.microsoft.com/office/drawing/2014/main" id="{DFA85946-DDF4-9F58-0F9D-03E6873A3E42}"/>
              </a:ext>
            </a:extLst>
          </p:cNvPr>
          <p:cNvSpPr>
            <a:spLocks noGrp="1"/>
          </p:cNvSpPr>
          <p:nvPr/>
        </p:nvSpPr>
        <p:spPr>
          <a:xfrm>
            <a:off x="406346" y="1720696"/>
            <a:ext cx="6358021" cy="44716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Source Sans Pro"/>
                <a:ea typeface="Source Sans Pro"/>
                <a:cs typeface="+mn-lt"/>
              </a:rPr>
              <a:t>The Office of the Australian Information Commissioner (OAIC) is the Australian Government’s privacy regulator. </a:t>
            </a:r>
          </a:p>
          <a:p>
            <a:pPr marL="0" indent="0">
              <a:lnSpc>
                <a:spcPct val="100000"/>
              </a:lnSpc>
              <a:buNone/>
            </a:pPr>
            <a:endParaRPr lang="en-US" sz="2400" dirty="0">
              <a:latin typeface="Source Sans Pro"/>
              <a:ea typeface="Source Sans Pro"/>
              <a:cs typeface="+mn-lt"/>
            </a:endParaRPr>
          </a:p>
          <a:p>
            <a:pPr marL="0" indent="0">
              <a:lnSpc>
                <a:spcPct val="100000"/>
              </a:lnSpc>
              <a:buNone/>
            </a:pPr>
            <a:r>
              <a:rPr lang="en-US" sz="2400" dirty="0">
                <a:latin typeface="Source Sans Pro"/>
                <a:ea typeface="Source Sans Pro"/>
                <a:cs typeface="+mn-lt"/>
              </a:rPr>
              <a:t>The OAIC protects the privacy of Australians.</a:t>
            </a:r>
            <a:br>
              <a:rPr lang="en-US" sz="2400" dirty="0">
                <a:latin typeface="Source Sans Pro"/>
                <a:ea typeface="Source Sans Pro"/>
                <a:cs typeface="+mn-lt"/>
              </a:rPr>
            </a:br>
            <a:r>
              <a:rPr lang="en-US" sz="2400" dirty="0">
                <a:latin typeface="Source Sans Pro"/>
                <a:ea typeface="Source Sans Pro"/>
                <a:cs typeface="+mn-lt"/>
              </a:rPr>
              <a:t>You can think of them as the 'Privacy Police'.</a:t>
            </a:r>
          </a:p>
          <a:p>
            <a:pPr marL="0" indent="0">
              <a:lnSpc>
                <a:spcPct val="100000"/>
              </a:lnSpc>
              <a:buNone/>
            </a:pPr>
            <a:endParaRPr lang="en-US" sz="2400" dirty="0">
              <a:latin typeface="Source Sans Pro"/>
              <a:ea typeface="Source Sans Pro"/>
              <a:cs typeface="+mn-lt"/>
            </a:endParaRPr>
          </a:p>
          <a:p>
            <a:pPr marL="0" indent="0">
              <a:lnSpc>
                <a:spcPct val="100000"/>
              </a:lnSpc>
              <a:buNone/>
            </a:pPr>
            <a:r>
              <a:rPr lang="en-US" sz="2400" dirty="0">
                <a:latin typeface="Source Sans Pro"/>
                <a:ea typeface="Source Sans Pro"/>
                <a:cs typeface="+mn-lt"/>
              </a:rPr>
              <a:t>The OAIC is responsible for writing the Children’s Online Privacy Code. </a:t>
            </a:r>
            <a:endParaRPr lang="en-US" sz="2400" dirty="0">
              <a:latin typeface="Aptos" panose="020B0004020202020204"/>
              <a:ea typeface="Source Sans Pro"/>
            </a:endParaRPr>
          </a:p>
        </p:txBody>
      </p:sp>
      <p:sp>
        <p:nvSpPr>
          <p:cNvPr id="6" name="Rectangle 5">
            <a:extLst>
              <a:ext uri="{FF2B5EF4-FFF2-40B4-BE49-F238E27FC236}">
                <a16:creationId xmlns:a16="http://schemas.microsoft.com/office/drawing/2014/main" id="{D406AD47-84ED-C715-6720-1121E4365B6A}"/>
              </a:ext>
            </a:extLst>
          </p:cNvPr>
          <p:cNvSpPr/>
          <p:nvPr/>
        </p:nvSpPr>
        <p:spPr>
          <a:xfrm>
            <a:off x="10805673" y="5726545"/>
            <a:ext cx="1391989" cy="1122740"/>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2">
            <a:extLst>
              <a:ext uri="{FF2B5EF4-FFF2-40B4-BE49-F238E27FC236}">
                <a16:creationId xmlns:a16="http://schemas.microsoft.com/office/drawing/2014/main" id="{0365B016-9757-B8FF-BC1E-70160C308C08}"/>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5" name="Picture 4" descr="A blue background with white text&#10;&#10;AI-generated content may be incorrect.">
            <a:extLst>
              <a:ext uri="{FF2B5EF4-FFF2-40B4-BE49-F238E27FC236}">
                <a16:creationId xmlns:a16="http://schemas.microsoft.com/office/drawing/2014/main" id="{D5CE0B5B-BBE4-1D19-0778-3BA3EB381D0F}"/>
              </a:ext>
            </a:extLst>
          </p:cNvPr>
          <p:cNvPicPr>
            <a:picLocks noChangeAspect="1"/>
          </p:cNvPicPr>
          <p:nvPr/>
        </p:nvPicPr>
        <p:blipFill>
          <a:blip r:embed="rId8"/>
          <a:stretch>
            <a:fillRect/>
          </a:stretch>
        </p:blipFill>
        <p:spPr>
          <a:xfrm>
            <a:off x="9609650" y="5723851"/>
            <a:ext cx="1199691" cy="1140402"/>
          </a:xfrm>
          <a:prstGeom prst="rect">
            <a:avLst/>
          </a:prstGeom>
        </p:spPr>
      </p:pic>
    </p:spTree>
    <p:extLst>
      <p:ext uri="{BB962C8B-B14F-4D97-AF65-F5344CB8AC3E}">
        <p14:creationId xmlns:p14="http://schemas.microsoft.com/office/powerpoint/2010/main" val="338784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p:cNvGrpSpPr/>
        <p:nvPr/>
      </p:nvGrpSpPr>
      <p:grpSpPr>
        <a:xfrm>
          <a:off x="0" y="0"/>
          <a:ext cx="0" cy="0"/>
          <a:chOff x="0" y="0"/>
          <a:chExt cx="0" cy="0"/>
        </a:xfrm>
      </p:grpSpPr>
      <p:pic>
        <p:nvPicPr>
          <p:cNvPr id="16" name="Picture 15" descr="A blue and white icons on a black background&#10;&#10;AI-generated content may be incorrect.">
            <a:extLst>
              <a:ext uri="{FF2B5EF4-FFF2-40B4-BE49-F238E27FC236}">
                <a16:creationId xmlns:a16="http://schemas.microsoft.com/office/drawing/2014/main" id="{960B4B4D-1248-21C7-A800-687AEF88CC6C}"/>
              </a:ext>
            </a:extLst>
          </p:cNvPr>
          <p:cNvPicPr>
            <a:picLocks noChangeAspect="1"/>
          </p:cNvPicPr>
          <p:nvPr/>
        </p:nvPicPr>
        <p:blipFill>
          <a:blip r:embed="rId3"/>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55C0040A-AA00-2BA2-66AB-5386F490EFAD}"/>
              </a:ext>
            </a:extLst>
          </p:cNvPr>
          <p:cNvSpPr>
            <a:spLocks noGrp="1"/>
          </p:cNvSpPr>
          <p:nvPr>
            <p:ph type="title"/>
          </p:nvPr>
        </p:nvSpPr>
        <p:spPr>
          <a:xfrm>
            <a:off x="404813" y="434237"/>
            <a:ext cx="9217652" cy="1325563"/>
          </a:xfrm>
        </p:spPr>
        <p:txBody>
          <a:bodyPr>
            <a:noAutofit/>
          </a:bodyPr>
          <a:lstStyle/>
          <a:p>
            <a:r>
              <a:rPr lang="en-US" b="1" dirty="0">
                <a:solidFill>
                  <a:srgbClr val="00567D"/>
                </a:solidFill>
                <a:latin typeface="Source Sans Pro"/>
                <a:ea typeface="Source Sans Pro"/>
                <a:cs typeface="Arial"/>
              </a:rPr>
              <a:t>What is the Children's Online Privacy Code?</a:t>
            </a:r>
          </a:p>
        </p:txBody>
      </p:sp>
      <p:sp>
        <p:nvSpPr>
          <p:cNvPr id="3" name="Content Placeholder 2">
            <a:extLst>
              <a:ext uri="{FF2B5EF4-FFF2-40B4-BE49-F238E27FC236}">
                <a16:creationId xmlns:a16="http://schemas.microsoft.com/office/drawing/2014/main" id="{2C41A654-1EC3-D7AA-A84C-383B3B2223E9}"/>
              </a:ext>
            </a:extLst>
          </p:cNvPr>
          <p:cNvSpPr>
            <a:spLocks noGrp="1"/>
          </p:cNvSpPr>
          <p:nvPr>
            <p:ph idx="1"/>
          </p:nvPr>
        </p:nvSpPr>
        <p:spPr>
          <a:xfrm>
            <a:off x="404812" y="2102673"/>
            <a:ext cx="8991059" cy="3809001"/>
          </a:xfrm>
        </p:spPr>
        <p:txBody>
          <a:bodyPr vert="horz" lIns="91440" tIns="45720" rIns="91440" bIns="45720" rtlCol="0" anchor="t">
            <a:normAutofit/>
          </a:bodyPr>
          <a:lstStyle/>
          <a:p>
            <a:pPr marL="0" indent="0">
              <a:buNone/>
            </a:pPr>
            <a:r>
              <a:rPr lang="en-US" sz="2400" dirty="0">
                <a:latin typeface="Source Sans Pro"/>
                <a:ea typeface="Source Sans Pro"/>
              </a:rPr>
              <a:t>The Code is a special set of privacy rules that many online services (like apps, games, and websites) will need to follow to help take better care of children's personal information online.</a:t>
            </a:r>
          </a:p>
          <a:p>
            <a:pPr marL="0" indent="0">
              <a:buNone/>
            </a:pPr>
            <a:endParaRPr lang="en-US" sz="2400" dirty="0">
              <a:latin typeface="Source Sans Pro"/>
              <a:ea typeface="Source Sans Pro" panose="020B0503030403020204" pitchFamily="34" charset="0"/>
            </a:endParaRPr>
          </a:p>
          <a:p>
            <a:pPr marL="0" indent="0">
              <a:buNone/>
            </a:pPr>
            <a:r>
              <a:rPr lang="en-US" sz="2400" b="1" dirty="0">
                <a:latin typeface="Source Sans Pro"/>
                <a:ea typeface="Source Sans Pro"/>
              </a:rPr>
              <a:t>Protecting your personal information online is one important step to protecting your online privacy. </a:t>
            </a:r>
            <a:endParaRPr lang="en-AU" sz="2400" dirty="0">
              <a:latin typeface="Source Sans Pro"/>
              <a:ea typeface="Source Sans Pro"/>
            </a:endParaRPr>
          </a:p>
        </p:txBody>
      </p:sp>
      <p:sp>
        <p:nvSpPr>
          <p:cNvPr id="15" name="Teardrop 14">
            <a:extLst>
              <a:ext uri="{FF2B5EF4-FFF2-40B4-BE49-F238E27FC236}">
                <a16:creationId xmlns:a16="http://schemas.microsoft.com/office/drawing/2014/main" id="{D1BD1EAE-453B-EE5E-E723-5693271EA0E3}"/>
              </a:ext>
            </a:extLst>
          </p:cNvPr>
          <p:cNvSpPr/>
          <p:nvPr/>
        </p:nvSpPr>
        <p:spPr>
          <a:xfrm>
            <a:off x="9809411" y="55596"/>
            <a:ext cx="2229880" cy="2260788"/>
          </a:xfrm>
          <a:prstGeom prst="teardrop">
            <a:avLst/>
          </a:prstGeom>
          <a:solidFill>
            <a:srgbClr val="00567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Source Sans Pro"/>
                <a:ea typeface="Source Sans Pro"/>
                <a:cs typeface="Calibri"/>
              </a:rPr>
              <a:t>Why should we have one?</a:t>
            </a:r>
            <a:endParaRPr lang="en-US" sz="2400" b="1" dirty="0">
              <a:solidFill>
                <a:schemeClr val="bg1"/>
              </a:solidFill>
              <a:latin typeface="Source Sans Pro"/>
              <a:ea typeface="Source Sans Pro"/>
              <a:cs typeface="Calibri"/>
            </a:endParaRPr>
          </a:p>
        </p:txBody>
      </p:sp>
      <p:sp>
        <p:nvSpPr>
          <p:cNvPr id="6" name="Rectangle 5">
            <a:extLst>
              <a:ext uri="{FF2B5EF4-FFF2-40B4-BE49-F238E27FC236}">
                <a16:creationId xmlns:a16="http://schemas.microsoft.com/office/drawing/2014/main" id="{915E40F0-1B56-CAEC-BBD3-C8A84146A966}"/>
              </a:ext>
            </a:extLst>
          </p:cNvPr>
          <p:cNvSpPr/>
          <p:nvPr/>
        </p:nvSpPr>
        <p:spPr>
          <a:xfrm>
            <a:off x="10805673" y="5726545"/>
            <a:ext cx="1391989" cy="1122740"/>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2">
            <a:extLst>
              <a:ext uri="{FF2B5EF4-FFF2-40B4-BE49-F238E27FC236}">
                <a16:creationId xmlns:a16="http://schemas.microsoft.com/office/drawing/2014/main" id="{B90D73CF-8954-84C2-71B9-8E01BA1032A2}"/>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5" name="Picture 4" descr="A cartoon of a person sitting on the floor&#10;&#10;AI-generated content may be incorrect.">
            <a:extLst>
              <a:ext uri="{FF2B5EF4-FFF2-40B4-BE49-F238E27FC236}">
                <a16:creationId xmlns:a16="http://schemas.microsoft.com/office/drawing/2014/main" id="{33680C84-9A5A-9949-5D8E-3A2C4FA251C0}"/>
              </a:ext>
            </a:extLst>
          </p:cNvPr>
          <p:cNvPicPr>
            <a:picLocks noChangeAspect="1"/>
          </p:cNvPicPr>
          <p:nvPr/>
        </p:nvPicPr>
        <p:blipFill>
          <a:blip r:embed="rId6">
            <a:extLst>
              <a:ext uri="{BEBA8EAE-BF5A-486C-A8C5-ECC9F3942E4B}">
                <a14:imgProps xmlns:a14="http://schemas.microsoft.com/office/drawing/2010/main">
                  <a14:imgLayer r:embed="rId7">
                    <a14:imgEffect>
                      <a14:saturation sat="123000"/>
                    </a14:imgEffect>
                  </a14:imgLayer>
                </a14:imgProps>
              </a:ext>
            </a:extLst>
          </a:blip>
          <a:srcRect l="15903" t="21431" r="7649"/>
          <a:stretch>
            <a:fillRect/>
          </a:stretch>
        </p:blipFill>
        <p:spPr>
          <a:xfrm>
            <a:off x="6096102" y="4007174"/>
            <a:ext cx="3828094" cy="3127643"/>
          </a:xfrm>
          <a:prstGeom prst="rect">
            <a:avLst/>
          </a:prstGeom>
        </p:spPr>
      </p:pic>
      <p:pic>
        <p:nvPicPr>
          <p:cNvPr id="7" name="Picture 6" descr="A blue background with white text&#10;&#10;AI-generated content may be incorrect.">
            <a:extLst>
              <a:ext uri="{FF2B5EF4-FFF2-40B4-BE49-F238E27FC236}">
                <a16:creationId xmlns:a16="http://schemas.microsoft.com/office/drawing/2014/main" id="{B1C048D0-7F89-BFEF-4049-26F2E116CC09}"/>
              </a:ext>
            </a:extLst>
          </p:cNvPr>
          <p:cNvPicPr>
            <a:picLocks noChangeAspect="1"/>
          </p:cNvPicPr>
          <p:nvPr/>
        </p:nvPicPr>
        <p:blipFill>
          <a:blip r:embed="rId8"/>
          <a:stretch>
            <a:fillRect/>
          </a:stretch>
        </p:blipFill>
        <p:spPr>
          <a:xfrm>
            <a:off x="9609650" y="5723851"/>
            <a:ext cx="1199691" cy="1140402"/>
          </a:xfrm>
          <a:prstGeom prst="rect">
            <a:avLst/>
          </a:prstGeom>
        </p:spPr>
      </p:pic>
    </p:spTree>
    <p:extLst>
      <p:ext uri="{BB962C8B-B14F-4D97-AF65-F5344CB8AC3E}">
        <p14:creationId xmlns:p14="http://schemas.microsoft.com/office/powerpoint/2010/main" val="319691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763C7E75-CC24-FF65-67F0-06C51B1B234C}"/>
            </a:ext>
          </a:extLst>
        </p:cNvPr>
        <p:cNvGrpSpPr/>
        <p:nvPr/>
      </p:nvGrpSpPr>
      <p:grpSpPr>
        <a:xfrm>
          <a:off x="0" y="0"/>
          <a:ext cx="0" cy="0"/>
          <a:chOff x="0" y="0"/>
          <a:chExt cx="0" cy="0"/>
        </a:xfrm>
      </p:grpSpPr>
      <p:pic>
        <p:nvPicPr>
          <p:cNvPr id="14" name="Picture 13" descr="A blue and white icons on a black background&#10;&#10;AI-generated content may be incorrect.">
            <a:extLst>
              <a:ext uri="{FF2B5EF4-FFF2-40B4-BE49-F238E27FC236}">
                <a16:creationId xmlns:a16="http://schemas.microsoft.com/office/drawing/2014/main" id="{D2C4238B-936F-C861-AC80-ABF501146389}"/>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pic>
        <p:nvPicPr>
          <p:cNvPr id="12" name="Picture 11" descr="A blue and white icons on a black background&#10;&#10;AI-generated content may be incorrect.">
            <a:extLst>
              <a:ext uri="{FF2B5EF4-FFF2-40B4-BE49-F238E27FC236}">
                <a16:creationId xmlns:a16="http://schemas.microsoft.com/office/drawing/2014/main" id="{CA665F7A-CEC8-D325-0E65-2185CE9AD21A}"/>
              </a:ext>
            </a:extLst>
          </p:cNvPr>
          <p:cNvPicPr>
            <a:picLocks noChangeAspect="1"/>
          </p:cNvPicPr>
          <p:nvPr/>
        </p:nvPicPr>
        <p:blipFill>
          <a:blip r:embed="rId3"/>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FA917026-C4EB-02F9-97A7-3C0C7BA81CEE}"/>
              </a:ext>
            </a:extLst>
          </p:cNvPr>
          <p:cNvSpPr>
            <a:spLocks noGrp="1"/>
          </p:cNvSpPr>
          <p:nvPr>
            <p:ph type="title"/>
          </p:nvPr>
        </p:nvSpPr>
        <p:spPr>
          <a:xfrm>
            <a:off x="376695" y="418919"/>
            <a:ext cx="8020022" cy="1482235"/>
          </a:xfrm>
        </p:spPr>
        <p:txBody>
          <a:bodyPr>
            <a:noAutofit/>
          </a:bodyPr>
          <a:lstStyle/>
          <a:p>
            <a:r>
              <a:rPr lang="en-US" b="1" dirty="0">
                <a:solidFill>
                  <a:srgbClr val="00567D"/>
                </a:solidFill>
                <a:latin typeface="Source Sans Pro"/>
                <a:ea typeface="Source Sans Pro"/>
                <a:cs typeface="Arial"/>
              </a:rPr>
              <a:t>Online privacy and the Children's Code</a:t>
            </a:r>
          </a:p>
        </p:txBody>
      </p:sp>
      <p:sp>
        <p:nvSpPr>
          <p:cNvPr id="6" name="Rectangle 5">
            <a:extLst>
              <a:ext uri="{FF2B5EF4-FFF2-40B4-BE49-F238E27FC236}">
                <a16:creationId xmlns:a16="http://schemas.microsoft.com/office/drawing/2014/main" id="{C1AAD749-0FA8-976A-C872-370B1B9A4947}"/>
              </a:ext>
            </a:extLst>
          </p:cNvPr>
          <p:cNvSpPr/>
          <p:nvPr/>
        </p:nvSpPr>
        <p:spPr>
          <a:xfrm>
            <a:off x="10805673" y="5726545"/>
            <a:ext cx="1391989" cy="1122740"/>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2">
            <a:extLst>
              <a:ext uri="{FF2B5EF4-FFF2-40B4-BE49-F238E27FC236}">
                <a16:creationId xmlns:a16="http://schemas.microsoft.com/office/drawing/2014/main" id="{7895A1FC-1F4B-DEBC-69FB-FB4F1669030D}"/>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4" name="Picture 3" descr="A cartoon of a person holding a phone&#10;&#10;AI-generated content may be incorrect.">
            <a:extLst>
              <a:ext uri="{FF2B5EF4-FFF2-40B4-BE49-F238E27FC236}">
                <a16:creationId xmlns:a16="http://schemas.microsoft.com/office/drawing/2014/main" id="{15D499EC-A93B-6E97-24AE-3DDF842DC29D}"/>
              </a:ext>
            </a:extLst>
          </p:cNvPr>
          <p:cNvPicPr>
            <a:picLocks noChangeAspect="1"/>
          </p:cNvPicPr>
          <p:nvPr/>
        </p:nvPicPr>
        <p:blipFill>
          <a:blip r:embed="rId6">
            <a:extLst>
              <a:ext uri="{BEBA8EAE-BF5A-486C-A8C5-ECC9F3942E4B}">
                <a14:imgProps xmlns:a14="http://schemas.microsoft.com/office/drawing/2010/main">
                  <a14:imgLayer r:embed="rId7">
                    <a14:imgEffect>
                      <a14:saturation sat="131000"/>
                    </a14:imgEffect>
                  </a14:imgLayer>
                </a14:imgProps>
              </a:ext>
            </a:extLst>
          </a:blip>
          <a:stretch>
            <a:fillRect/>
          </a:stretch>
        </p:blipFill>
        <p:spPr>
          <a:xfrm>
            <a:off x="8218538" y="610542"/>
            <a:ext cx="3478628" cy="6362629"/>
          </a:xfrm>
          <a:prstGeom prst="rect">
            <a:avLst/>
          </a:prstGeom>
        </p:spPr>
      </p:pic>
      <p:sp>
        <p:nvSpPr>
          <p:cNvPr id="9" name="TextBox 3">
            <a:extLst>
              <a:ext uri="{FF2B5EF4-FFF2-40B4-BE49-F238E27FC236}">
                <a16:creationId xmlns:a16="http://schemas.microsoft.com/office/drawing/2014/main" id="{5457457B-D7FA-5E61-2EA7-198F068AECB4}"/>
              </a:ext>
            </a:extLst>
          </p:cNvPr>
          <p:cNvSpPr txBox="1"/>
          <p:nvPr/>
        </p:nvSpPr>
        <p:spPr>
          <a:xfrm>
            <a:off x="372812" y="2153327"/>
            <a:ext cx="8374295" cy="34793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latin typeface="Source Sans Pro"/>
                <a:ea typeface="Source Sans Pro"/>
                <a:cs typeface="Arial"/>
              </a:rPr>
              <a:t>The Code focuses on protecting children and young people's online privacy – that means you! </a:t>
            </a:r>
            <a:endParaRPr lang="en-US" sz="2400" dirty="0">
              <a:latin typeface="Source Sans Pro"/>
              <a:ea typeface="Source Sans Pro"/>
              <a:cs typeface="Arial"/>
            </a:endParaRPr>
          </a:p>
          <a:p>
            <a:pPr>
              <a:lnSpc>
                <a:spcPct val="90000"/>
              </a:lnSpc>
              <a:spcBef>
                <a:spcPts val="1000"/>
              </a:spcBef>
            </a:pPr>
            <a:r>
              <a:rPr lang="en-GB" sz="2400" dirty="0">
                <a:latin typeface="Source Sans Pro"/>
                <a:ea typeface="Source Sans Pro"/>
              </a:rPr>
              <a:t>It does this by: </a:t>
            </a:r>
            <a:endParaRPr lang="en-US" sz="2400" dirty="0">
              <a:latin typeface="Source Sans Pro"/>
              <a:ea typeface="Source Sans Pro"/>
            </a:endParaRPr>
          </a:p>
          <a:p>
            <a:pPr marL="914400" lvl="1" indent="-457200">
              <a:lnSpc>
                <a:spcPct val="90000"/>
              </a:lnSpc>
              <a:spcBef>
                <a:spcPts val="500"/>
              </a:spcBef>
              <a:buFont typeface="Courier New,monospace"/>
              <a:buChar char="o"/>
            </a:pPr>
            <a:r>
              <a:rPr lang="en-GB" sz="2400" dirty="0">
                <a:latin typeface="Source Sans Pro"/>
                <a:ea typeface="Source Sans Pro"/>
              </a:rPr>
              <a:t>helping you to understand </a:t>
            </a:r>
            <a:r>
              <a:rPr lang="en-GB" sz="2400" b="1" dirty="0">
                <a:latin typeface="Source Sans Pro"/>
                <a:ea typeface="Source Sans Pro"/>
              </a:rPr>
              <a:t>what happens to your personal information </a:t>
            </a:r>
            <a:r>
              <a:rPr lang="en-GB" sz="2400" dirty="0">
                <a:latin typeface="Source Sans Pro"/>
                <a:ea typeface="Source Sans Pro"/>
              </a:rPr>
              <a:t>behind the curtain, </a:t>
            </a:r>
            <a:endParaRPr lang="en-US" sz="2400" dirty="0">
              <a:latin typeface="Source Sans Pro"/>
              <a:ea typeface="Source Sans Pro"/>
            </a:endParaRPr>
          </a:p>
          <a:p>
            <a:pPr marL="914400" lvl="1" indent="-457200">
              <a:lnSpc>
                <a:spcPct val="90000"/>
              </a:lnSpc>
              <a:spcBef>
                <a:spcPts val="500"/>
              </a:spcBef>
              <a:buFont typeface="Courier New,monospace"/>
              <a:buChar char="o"/>
            </a:pPr>
            <a:r>
              <a:rPr lang="en-GB" sz="2400" dirty="0">
                <a:latin typeface="Source Sans Pro"/>
                <a:ea typeface="Source Sans Pro"/>
              </a:rPr>
              <a:t>telling online services </a:t>
            </a:r>
            <a:r>
              <a:rPr lang="en-GB" sz="2400" b="1" dirty="0">
                <a:latin typeface="Source Sans Pro"/>
                <a:ea typeface="Source Sans Pro"/>
              </a:rPr>
              <a:t>how to take care of </a:t>
            </a:r>
            <a:r>
              <a:rPr lang="en-GB" sz="2400" dirty="0">
                <a:latin typeface="Source Sans Pro"/>
                <a:ea typeface="Source Sans Pro"/>
              </a:rPr>
              <a:t>children’s personal information, and </a:t>
            </a:r>
          </a:p>
          <a:p>
            <a:pPr marL="914400" lvl="1" indent="-457200">
              <a:lnSpc>
                <a:spcPct val="90000"/>
              </a:lnSpc>
              <a:spcBef>
                <a:spcPts val="500"/>
              </a:spcBef>
              <a:buFont typeface="Courier New,monospace"/>
              <a:buChar char="o"/>
            </a:pPr>
            <a:r>
              <a:rPr lang="en-GB" sz="2400" dirty="0">
                <a:latin typeface="Source Sans Pro"/>
                <a:ea typeface="Source Sans Pro"/>
              </a:rPr>
              <a:t>giving you </a:t>
            </a:r>
            <a:r>
              <a:rPr lang="en-GB" sz="2400" b="1" dirty="0">
                <a:latin typeface="Source Sans Pro"/>
                <a:ea typeface="Source Sans Pro"/>
              </a:rPr>
              <a:t>more control </a:t>
            </a:r>
            <a:r>
              <a:rPr lang="en-GB" sz="2400" dirty="0">
                <a:latin typeface="Source Sans Pro"/>
                <a:ea typeface="Source Sans Pro"/>
              </a:rPr>
              <a:t>over what happens to your personal information online. </a:t>
            </a:r>
            <a:endParaRPr lang="en-US" sz="2400" dirty="0"/>
          </a:p>
        </p:txBody>
      </p:sp>
      <p:pic>
        <p:nvPicPr>
          <p:cNvPr id="5" name="Picture 4" descr="A blue background with white text&#10;&#10;AI-generated content may be incorrect.">
            <a:extLst>
              <a:ext uri="{FF2B5EF4-FFF2-40B4-BE49-F238E27FC236}">
                <a16:creationId xmlns:a16="http://schemas.microsoft.com/office/drawing/2014/main" id="{0A132B99-1953-4169-42BB-839C29DEDE25}"/>
              </a:ext>
            </a:extLst>
          </p:cNvPr>
          <p:cNvPicPr>
            <a:picLocks noChangeAspect="1"/>
          </p:cNvPicPr>
          <p:nvPr/>
        </p:nvPicPr>
        <p:blipFill>
          <a:blip r:embed="rId8"/>
          <a:stretch>
            <a:fillRect/>
          </a:stretch>
        </p:blipFill>
        <p:spPr>
          <a:xfrm>
            <a:off x="9609650" y="5723851"/>
            <a:ext cx="1199691" cy="1140402"/>
          </a:xfrm>
          <a:prstGeom prst="rect">
            <a:avLst/>
          </a:prstGeom>
        </p:spPr>
      </p:pic>
    </p:spTree>
    <p:extLst>
      <p:ext uri="{BB962C8B-B14F-4D97-AF65-F5344CB8AC3E}">
        <p14:creationId xmlns:p14="http://schemas.microsoft.com/office/powerpoint/2010/main" val="302615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CBD9E106-3DFC-EB49-E9E7-C2EA3DD556F4}"/>
            </a:ext>
          </a:extLst>
        </p:cNvPr>
        <p:cNvGrpSpPr/>
        <p:nvPr/>
      </p:nvGrpSpPr>
      <p:grpSpPr>
        <a:xfrm>
          <a:off x="0" y="0"/>
          <a:ext cx="0" cy="0"/>
          <a:chOff x="0" y="0"/>
          <a:chExt cx="0" cy="0"/>
        </a:xfrm>
      </p:grpSpPr>
      <p:pic>
        <p:nvPicPr>
          <p:cNvPr id="13" name="Picture 12" descr="A blue and white icons on a black background&#10;&#10;AI-generated content may be incorrect.">
            <a:extLst>
              <a:ext uri="{FF2B5EF4-FFF2-40B4-BE49-F238E27FC236}">
                <a16:creationId xmlns:a16="http://schemas.microsoft.com/office/drawing/2014/main" id="{F0EAD56F-F524-A23F-632C-FD67D9C7CA2D}"/>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sp>
        <p:nvSpPr>
          <p:cNvPr id="2" name="Title 1">
            <a:extLst>
              <a:ext uri="{FF2B5EF4-FFF2-40B4-BE49-F238E27FC236}">
                <a16:creationId xmlns:a16="http://schemas.microsoft.com/office/drawing/2014/main" id="{256BE7ED-3843-4833-FF32-9FAA1AA82A9E}"/>
              </a:ext>
            </a:extLst>
          </p:cNvPr>
          <p:cNvSpPr>
            <a:spLocks noGrp="1"/>
          </p:cNvSpPr>
          <p:nvPr>
            <p:ph type="title"/>
          </p:nvPr>
        </p:nvSpPr>
        <p:spPr>
          <a:xfrm>
            <a:off x="2442038" y="272385"/>
            <a:ext cx="8474015" cy="1341755"/>
          </a:xfrm>
        </p:spPr>
        <p:txBody>
          <a:bodyPr>
            <a:normAutofit/>
          </a:bodyPr>
          <a:lstStyle/>
          <a:p>
            <a:r>
              <a:rPr lang="en-US" b="1" dirty="0">
                <a:solidFill>
                  <a:srgbClr val="00567D"/>
                </a:solidFill>
                <a:latin typeface="Source Sans Pro"/>
                <a:ea typeface="Source Sans Pro"/>
                <a:cs typeface="Arial"/>
              </a:rPr>
              <a:t>Time to have your say - what do children and young people think?</a:t>
            </a:r>
            <a:endParaRPr lang="en-US" dirty="0"/>
          </a:p>
        </p:txBody>
      </p:sp>
      <p:sp>
        <p:nvSpPr>
          <p:cNvPr id="14" name="Content Placeholder 2">
            <a:extLst>
              <a:ext uri="{FF2B5EF4-FFF2-40B4-BE49-F238E27FC236}">
                <a16:creationId xmlns:a16="http://schemas.microsoft.com/office/drawing/2014/main" id="{70DE70F3-31B8-1473-19D1-F842F2D45181}"/>
              </a:ext>
            </a:extLst>
          </p:cNvPr>
          <p:cNvSpPr>
            <a:spLocks noGrp="1"/>
          </p:cNvSpPr>
          <p:nvPr/>
        </p:nvSpPr>
        <p:spPr>
          <a:xfrm>
            <a:off x="2442038" y="1692905"/>
            <a:ext cx="9301516" cy="38906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300" b="1" dirty="0">
                <a:latin typeface="Source Sans Pro"/>
                <a:ea typeface="Source Sans Pro"/>
                <a:cs typeface="+mn-lt"/>
              </a:rPr>
              <a:t>The Office of the Australian Information Commissioner (OAIC) wants to know what you think.</a:t>
            </a:r>
            <a:r>
              <a:rPr lang="en-GB" sz="2300" dirty="0">
                <a:latin typeface="Source Sans Pro"/>
                <a:ea typeface="Source Sans Pro"/>
                <a:cs typeface="+mn-lt"/>
              </a:rPr>
              <a:t> They have prepared a series of questions to gather feedback from children, young people and schools on the Code. </a:t>
            </a:r>
            <a:endParaRPr lang="en-US" sz="2300" dirty="0">
              <a:latin typeface="Aptos" panose="020B0004020202020204"/>
              <a:ea typeface="Source Sans Pro"/>
            </a:endParaRPr>
          </a:p>
          <a:p>
            <a:pPr marL="0" indent="0">
              <a:lnSpc>
                <a:spcPct val="100000"/>
              </a:lnSpc>
              <a:spcBef>
                <a:spcPts val="0"/>
              </a:spcBef>
              <a:buNone/>
            </a:pPr>
            <a:endParaRPr lang="en-GB" sz="2300" dirty="0">
              <a:latin typeface="Source Sans Pro"/>
              <a:ea typeface="Source Sans Pro"/>
            </a:endParaRPr>
          </a:p>
          <a:p>
            <a:pPr marL="0" indent="0">
              <a:lnSpc>
                <a:spcPct val="100000"/>
              </a:lnSpc>
              <a:spcBef>
                <a:spcPts val="0"/>
              </a:spcBef>
              <a:buNone/>
            </a:pPr>
            <a:r>
              <a:rPr lang="en-GB" sz="2300" dirty="0">
                <a:latin typeface="Source Sans Pro"/>
                <a:ea typeface="Source Sans Pro"/>
              </a:rPr>
              <a:t>You will be asked to choose one of three options: </a:t>
            </a:r>
            <a:endParaRPr lang="en-US" sz="2300" b="1" dirty="0">
              <a:latin typeface="Aptos" panose="020B0004020202020204"/>
              <a:ea typeface="Source Sans Pro"/>
            </a:endParaRPr>
          </a:p>
          <a:p>
            <a:pPr marL="457200" indent="-457200">
              <a:lnSpc>
                <a:spcPct val="100000"/>
              </a:lnSpc>
              <a:spcBef>
                <a:spcPts val="0"/>
              </a:spcBef>
            </a:pPr>
            <a:r>
              <a:rPr lang="en-GB" sz="2300" b="1" dirty="0">
                <a:latin typeface="Source Sans Pro"/>
                <a:ea typeface="Source Sans Pro"/>
              </a:rPr>
              <a:t>Like</a:t>
            </a:r>
            <a:endParaRPr lang="en-US" sz="2300" b="1" dirty="0">
              <a:latin typeface="Aptos" panose="020B0004020202020204"/>
              <a:ea typeface="Source Sans Pro"/>
            </a:endParaRPr>
          </a:p>
          <a:p>
            <a:pPr marL="457200" indent="-457200">
              <a:lnSpc>
                <a:spcPct val="100000"/>
              </a:lnSpc>
              <a:spcBef>
                <a:spcPts val="0"/>
              </a:spcBef>
            </a:pPr>
            <a:r>
              <a:rPr lang="en-GB" sz="2300" b="1" dirty="0">
                <a:latin typeface="Source Sans Pro"/>
                <a:ea typeface="Source Sans Pro"/>
              </a:rPr>
              <a:t>Dislike   </a:t>
            </a:r>
            <a:endParaRPr lang="en-US" sz="2300" b="1" dirty="0">
              <a:latin typeface="Aptos" panose="020B0004020202020204"/>
              <a:ea typeface="Source Sans Pro"/>
            </a:endParaRPr>
          </a:p>
          <a:p>
            <a:pPr marL="457200" indent="-457200">
              <a:lnSpc>
                <a:spcPct val="100000"/>
              </a:lnSpc>
              <a:spcBef>
                <a:spcPts val="0"/>
              </a:spcBef>
            </a:pPr>
            <a:r>
              <a:rPr lang="en-GB" sz="2300" b="1" dirty="0">
                <a:latin typeface="Source Sans Pro"/>
                <a:ea typeface="Source Sans Pro"/>
              </a:rPr>
              <a:t>Neither like nor dislike </a:t>
            </a:r>
            <a:endParaRPr lang="en-US" sz="2300" b="1" dirty="0">
              <a:latin typeface="Aptos" panose="020B0004020202020204"/>
              <a:ea typeface="Source Sans Pro"/>
            </a:endParaRPr>
          </a:p>
          <a:p>
            <a:pPr marL="0" indent="0">
              <a:lnSpc>
                <a:spcPct val="100000"/>
              </a:lnSpc>
              <a:spcBef>
                <a:spcPts val="0"/>
              </a:spcBef>
              <a:buNone/>
            </a:pPr>
            <a:r>
              <a:rPr lang="en-GB" sz="2400" dirty="0">
                <a:latin typeface="Source Sans Pro"/>
                <a:ea typeface="Source Sans Pro"/>
              </a:rPr>
              <a:t> </a:t>
            </a:r>
            <a:endParaRPr lang="en-US" sz="2400" dirty="0">
              <a:latin typeface="Aptos" panose="020B0004020202020204"/>
              <a:ea typeface="Source Sans Pro"/>
            </a:endParaRPr>
          </a:p>
          <a:p>
            <a:pPr marL="0" indent="0">
              <a:lnSpc>
                <a:spcPct val="100000"/>
              </a:lnSpc>
              <a:spcBef>
                <a:spcPts val="0"/>
              </a:spcBef>
              <a:buNone/>
            </a:pPr>
            <a:r>
              <a:rPr lang="en-GB" sz="2400" dirty="0">
                <a:latin typeface="Source Sans Pro"/>
                <a:ea typeface="Source Sans Pro"/>
              </a:rPr>
              <a:t>The following slide includes some key vocabulary to help you understand the questions. You can find other key terms via the OAIC webpage: </a:t>
            </a:r>
            <a:r>
              <a:rPr lang="en-GB" sz="2400" dirty="0">
                <a:latin typeface="Source Sans Pro"/>
                <a:ea typeface="Source Sans Pro"/>
                <a:hlinkClick r:id="rId4"/>
              </a:rPr>
              <a:t>www.oaic.gov.au/keyterms</a:t>
            </a:r>
            <a:endParaRPr lang="en-US" sz="2400" dirty="0">
              <a:latin typeface="Aptos" panose="020B0004020202020204"/>
              <a:ea typeface="Source Sans Pro"/>
            </a:endParaRPr>
          </a:p>
        </p:txBody>
      </p:sp>
      <p:sp>
        <p:nvSpPr>
          <p:cNvPr id="5" name="Rectangle 4">
            <a:extLst>
              <a:ext uri="{FF2B5EF4-FFF2-40B4-BE49-F238E27FC236}">
                <a16:creationId xmlns:a16="http://schemas.microsoft.com/office/drawing/2014/main" id="{F99FD72F-1DA3-5B46-E145-9C836AF666AD}"/>
              </a:ext>
            </a:extLst>
          </p:cNvPr>
          <p:cNvSpPr/>
          <p:nvPr/>
        </p:nvSpPr>
        <p:spPr>
          <a:xfrm>
            <a:off x="0" y="1726"/>
            <a:ext cx="2063342" cy="68562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latin typeface="Source Sans Pro"/>
                <a:ea typeface="Source Sans Pro"/>
              </a:rPr>
              <a:t>Part B</a:t>
            </a:r>
          </a:p>
        </p:txBody>
      </p:sp>
      <p:pic>
        <p:nvPicPr>
          <p:cNvPr id="8" name="Picture 7" descr="A blue and white icons on a black background&#10;&#10;AI-generated content may be incorrect.">
            <a:extLst>
              <a:ext uri="{FF2B5EF4-FFF2-40B4-BE49-F238E27FC236}">
                <a16:creationId xmlns:a16="http://schemas.microsoft.com/office/drawing/2014/main" id="{D46FEB96-0B59-FB39-FB88-79A840666449}"/>
              </a:ext>
            </a:extLst>
          </p:cNvPr>
          <p:cNvPicPr>
            <a:picLocks noChangeAspect="1"/>
          </p:cNvPicPr>
          <p:nvPr/>
        </p:nvPicPr>
        <p:blipFill>
          <a:blip r:embed="rId3"/>
          <a:srcRect l="68431" t="4189" r="-276" b="58215"/>
          <a:stretch>
            <a:fillRect/>
          </a:stretch>
        </p:blipFill>
        <p:spPr>
          <a:xfrm>
            <a:off x="-18900" y="4279678"/>
            <a:ext cx="2183987" cy="2578321"/>
          </a:xfrm>
          <a:prstGeom prst="rect">
            <a:avLst/>
          </a:prstGeom>
        </p:spPr>
      </p:pic>
      <p:sp>
        <p:nvSpPr>
          <p:cNvPr id="11" name="Rectangle 10">
            <a:extLst>
              <a:ext uri="{FF2B5EF4-FFF2-40B4-BE49-F238E27FC236}">
                <a16:creationId xmlns:a16="http://schemas.microsoft.com/office/drawing/2014/main" id="{1410C038-DE29-365E-D17D-AC7676CC1C22}"/>
              </a:ext>
            </a:extLst>
          </p:cNvPr>
          <p:cNvSpPr/>
          <p:nvPr/>
        </p:nvSpPr>
        <p:spPr>
          <a:xfrm>
            <a:off x="10805673" y="5720069"/>
            <a:ext cx="1391989" cy="1129216"/>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2">
            <a:extLst>
              <a:ext uri="{FF2B5EF4-FFF2-40B4-BE49-F238E27FC236}">
                <a16:creationId xmlns:a16="http://schemas.microsoft.com/office/drawing/2014/main" id="{A300D8C3-29C5-ED65-921F-8AC746DA0C05}"/>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pic>
        <p:nvPicPr>
          <p:cNvPr id="15" name="Picture 14" descr="A blue background with white text&#10;&#10;AI-generated content may be incorrect.">
            <a:extLst>
              <a:ext uri="{FF2B5EF4-FFF2-40B4-BE49-F238E27FC236}">
                <a16:creationId xmlns:a16="http://schemas.microsoft.com/office/drawing/2014/main" id="{025E0776-C83B-7039-B2C3-0638A2DE7B1A}"/>
              </a:ext>
            </a:extLst>
          </p:cNvPr>
          <p:cNvPicPr>
            <a:picLocks noChangeAspect="1"/>
          </p:cNvPicPr>
          <p:nvPr/>
        </p:nvPicPr>
        <p:blipFill>
          <a:blip r:embed="rId7"/>
          <a:stretch>
            <a:fillRect/>
          </a:stretch>
        </p:blipFill>
        <p:spPr>
          <a:xfrm>
            <a:off x="9704654" y="5720069"/>
            <a:ext cx="1108870" cy="1142521"/>
          </a:xfrm>
          <a:prstGeom prst="rect">
            <a:avLst/>
          </a:prstGeom>
        </p:spPr>
      </p:pic>
    </p:spTree>
    <p:extLst>
      <p:ext uri="{BB962C8B-B14F-4D97-AF65-F5344CB8AC3E}">
        <p14:creationId xmlns:p14="http://schemas.microsoft.com/office/powerpoint/2010/main" val="18185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DCF8"/>
        </a:solidFill>
        <a:effectLst/>
      </p:bgPr>
    </p:bg>
    <p:spTree>
      <p:nvGrpSpPr>
        <p:cNvPr id="1" name="">
          <a:extLst>
            <a:ext uri="{FF2B5EF4-FFF2-40B4-BE49-F238E27FC236}">
              <a16:creationId xmlns:a16="http://schemas.microsoft.com/office/drawing/2014/main" id="{539F0651-081D-71C3-85A3-4842C7D9F842}"/>
            </a:ext>
          </a:extLst>
        </p:cNvPr>
        <p:cNvGrpSpPr/>
        <p:nvPr/>
      </p:nvGrpSpPr>
      <p:grpSpPr>
        <a:xfrm>
          <a:off x="0" y="0"/>
          <a:ext cx="0" cy="0"/>
          <a:chOff x="0" y="0"/>
          <a:chExt cx="0" cy="0"/>
        </a:xfrm>
      </p:grpSpPr>
      <p:pic>
        <p:nvPicPr>
          <p:cNvPr id="16" name="Picture 15" descr="A blue and white icons on a black background&#10;&#10;AI-generated content may be incorrect.">
            <a:extLst>
              <a:ext uri="{FF2B5EF4-FFF2-40B4-BE49-F238E27FC236}">
                <a16:creationId xmlns:a16="http://schemas.microsoft.com/office/drawing/2014/main" id="{EC596ECA-6A6E-CD2B-D9DB-CADC8529BBFD}"/>
              </a:ext>
            </a:extLst>
          </p:cNvPr>
          <p:cNvPicPr>
            <a:picLocks noChangeAspect="1"/>
          </p:cNvPicPr>
          <p:nvPr/>
        </p:nvPicPr>
        <p:blipFill>
          <a:blip r:embed="rId3"/>
          <a:srcRect l="39623" t="4143" r="-189" b="58261"/>
          <a:stretch>
            <a:fillRect/>
          </a:stretch>
        </p:blipFill>
        <p:spPr>
          <a:xfrm rot="10800000">
            <a:off x="8043752" y="2644"/>
            <a:ext cx="4153659" cy="2578328"/>
          </a:xfrm>
          <a:prstGeom prst="rect">
            <a:avLst/>
          </a:prstGeom>
        </p:spPr>
      </p:pic>
      <p:pic>
        <p:nvPicPr>
          <p:cNvPr id="13" name="Picture 12" descr="A blue and white icons on a black background&#10;&#10;AI-generated content may be incorrect.">
            <a:extLst>
              <a:ext uri="{FF2B5EF4-FFF2-40B4-BE49-F238E27FC236}">
                <a16:creationId xmlns:a16="http://schemas.microsoft.com/office/drawing/2014/main" id="{C412A946-DC47-0C30-CA5D-B59D6C8E433B}"/>
              </a:ext>
            </a:extLst>
          </p:cNvPr>
          <p:cNvPicPr>
            <a:picLocks noChangeAspect="1"/>
          </p:cNvPicPr>
          <p:nvPr/>
        </p:nvPicPr>
        <p:blipFill>
          <a:blip r:embed="rId3"/>
          <a:srcRect l="39623" t="4143" r="-189" b="58261"/>
          <a:stretch>
            <a:fillRect/>
          </a:stretch>
        </p:blipFill>
        <p:spPr>
          <a:xfrm>
            <a:off x="-6408" y="4279678"/>
            <a:ext cx="4153659" cy="2578328"/>
          </a:xfrm>
          <a:prstGeom prst="rect">
            <a:avLst/>
          </a:prstGeom>
        </p:spPr>
      </p:pic>
      <p:sp>
        <p:nvSpPr>
          <p:cNvPr id="2" name="Title 1">
            <a:extLst>
              <a:ext uri="{FF2B5EF4-FFF2-40B4-BE49-F238E27FC236}">
                <a16:creationId xmlns:a16="http://schemas.microsoft.com/office/drawing/2014/main" id="{0EFA6837-EBF4-E06A-5F58-51FB0BCC60F7}"/>
              </a:ext>
            </a:extLst>
          </p:cNvPr>
          <p:cNvSpPr>
            <a:spLocks noGrp="1"/>
          </p:cNvSpPr>
          <p:nvPr>
            <p:ph type="title"/>
          </p:nvPr>
        </p:nvSpPr>
        <p:spPr>
          <a:xfrm>
            <a:off x="542982" y="387439"/>
            <a:ext cx="9217652" cy="1325563"/>
          </a:xfrm>
        </p:spPr>
        <p:txBody>
          <a:bodyPr>
            <a:noAutofit/>
          </a:bodyPr>
          <a:lstStyle/>
          <a:p>
            <a:r>
              <a:rPr lang="en-US" b="1" dirty="0">
                <a:solidFill>
                  <a:srgbClr val="00567D"/>
                </a:solidFill>
                <a:latin typeface="Source Sans Pro"/>
                <a:ea typeface="Source Sans Pro"/>
                <a:cs typeface="Arial"/>
              </a:rPr>
              <a:t>Vocabulary in the Code</a:t>
            </a:r>
          </a:p>
        </p:txBody>
      </p:sp>
      <p:sp>
        <p:nvSpPr>
          <p:cNvPr id="6" name="Rectangle 5">
            <a:extLst>
              <a:ext uri="{FF2B5EF4-FFF2-40B4-BE49-F238E27FC236}">
                <a16:creationId xmlns:a16="http://schemas.microsoft.com/office/drawing/2014/main" id="{133A7B35-DA26-D0D6-2415-FC28A377C28B}"/>
              </a:ext>
            </a:extLst>
          </p:cNvPr>
          <p:cNvSpPr/>
          <p:nvPr/>
        </p:nvSpPr>
        <p:spPr>
          <a:xfrm>
            <a:off x="10805673" y="5726545"/>
            <a:ext cx="1391989" cy="1122740"/>
          </a:xfrm>
          <a:prstGeom prst="rect">
            <a:avLst/>
          </a:prstGeom>
          <a:solidFill>
            <a:srgbClr val="5DC4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2">
            <a:extLst>
              <a:ext uri="{FF2B5EF4-FFF2-40B4-BE49-F238E27FC236}">
                <a16:creationId xmlns:a16="http://schemas.microsoft.com/office/drawing/2014/main" id="{45714C98-F25A-D0E1-5913-312E1850B78E}"/>
              </a:ext>
            </a:extLst>
          </p:cNvPr>
          <p:cNvSpPr/>
          <p:nvPr/>
        </p:nvSpPr>
        <p:spPr>
          <a:xfrm>
            <a:off x="11023120" y="5993071"/>
            <a:ext cx="1016171" cy="578185"/>
          </a:xfrm>
          <a:custGeom>
            <a:avLst/>
            <a:gdLst/>
            <a:ahLst/>
            <a:cxnLst/>
            <a:rect l="l" t="t" r="r" b="b"/>
            <a:pathLst>
              <a:path w="1998708" h="1082937">
                <a:moveTo>
                  <a:pt x="0" y="0"/>
                </a:moveTo>
                <a:lnTo>
                  <a:pt x="1998708" y="0"/>
                </a:lnTo>
                <a:lnTo>
                  <a:pt x="1998708" y="1082936"/>
                </a:lnTo>
                <a:lnTo>
                  <a:pt x="0" y="1082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5" name="Content Placeholder 2">
            <a:extLst>
              <a:ext uri="{FF2B5EF4-FFF2-40B4-BE49-F238E27FC236}">
                <a16:creationId xmlns:a16="http://schemas.microsoft.com/office/drawing/2014/main" id="{0D29115F-23E7-C784-08F8-3FCC7937B5C5}"/>
              </a:ext>
            </a:extLst>
          </p:cNvPr>
          <p:cNvSpPr txBox="1">
            <a:spLocks/>
          </p:cNvSpPr>
          <p:nvPr/>
        </p:nvSpPr>
        <p:spPr>
          <a:xfrm>
            <a:off x="542982" y="1713002"/>
            <a:ext cx="10478784" cy="3847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Source Sans Pro"/>
                <a:ea typeface="Source Sans Pro"/>
              </a:rPr>
              <a:t>Online activity </a:t>
            </a:r>
            <a:r>
              <a:rPr lang="en-US" sz="2400" dirty="0">
                <a:latin typeface="Source Sans Pro"/>
                <a:ea typeface="Source Sans Pro"/>
              </a:rPr>
              <a:t>means the things that you do online, for example who you message, who messages you, whether you buy something online, what photos and videos you look at a lot.</a:t>
            </a:r>
          </a:p>
          <a:p>
            <a:pPr marL="0" indent="0">
              <a:buNone/>
            </a:pPr>
            <a:r>
              <a:rPr lang="en-US" sz="2400" b="1" dirty="0">
                <a:latin typeface="Source Sans Pro"/>
                <a:ea typeface="Source Sans Pro"/>
              </a:rPr>
              <a:t>Online services</a:t>
            </a:r>
            <a:r>
              <a:rPr lang="en-US" sz="2400" dirty="0">
                <a:latin typeface="Source Sans Pro"/>
                <a:ea typeface="Source Sans Pro"/>
              </a:rPr>
              <a:t> are things like an online app, game or website.</a:t>
            </a:r>
          </a:p>
          <a:p>
            <a:pPr marL="0" indent="0">
              <a:buNone/>
            </a:pPr>
            <a:r>
              <a:rPr lang="en-US" sz="2400" b="1" dirty="0">
                <a:latin typeface="Source Sans Pro"/>
                <a:ea typeface="Source Sans Pro"/>
              </a:rPr>
              <a:t>Permission</a:t>
            </a:r>
            <a:r>
              <a:rPr lang="en-US" sz="2400" dirty="0">
                <a:latin typeface="Source Sans Pro"/>
                <a:ea typeface="Source Sans Pro"/>
              </a:rPr>
              <a:t> When you say yes or no to an online service asking if you can give personal information (This is also known as 'Consent').</a:t>
            </a:r>
          </a:p>
          <a:p>
            <a:pPr marL="0" indent="0">
              <a:buNone/>
            </a:pPr>
            <a:r>
              <a:rPr lang="en-US" sz="2400" b="1" dirty="0">
                <a:latin typeface="Source Sans Pro"/>
                <a:ea typeface="Source Sans Pro"/>
              </a:rPr>
              <a:t>Personal Information </a:t>
            </a:r>
            <a:r>
              <a:rPr lang="en-US" sz="2400" dirty="0" err="1">
                <a:latin typeface="Source Sans Pro"/>
                <a:ea typeface="Source Sans Pro"/>
              </a:rPr>
              <a:t>Information</a:t>
            </a:r>
            <a:r>
              <a:rPr lang="en-US" sz="2400" dirty="0">
                <a:latin typeface="Source Sans Pro"/>
                <a:ea typeface="Source Sans Pro"/>
              </a:rPr>
              <a:t> about who you are or what you do, including things like your name, address, email, phone number, school, date of birth, photos or videos of you, location, and online activity.</a:t>
            </a:r>
          </a:p>
        </p:txBody>
      </p:sp>
      <p:pic>
        <p:nvPicPr>
          <p:cNvPr id="4" name="Picture 3" descr="A blue background with white text&#10;&#10;AI-generated content may be incorrect.">
            <a:extLst>
              <a:ext uri="{FF2B5EF4-FFF2-40B4-BE49-F238E27FC236}">
                <a16:creationId xmlns:a16="http://schemas.microsoft.com/office/drawing/2014/main" id="{9A648D4E-71DB-E193-8094-C616F0BAE0C9}"/>
              </a:ext>
            </a:extLst>
          </p:cNvPr>
          <p:cNvPicPr>
            <a:picLocks noChangeAspect="1"/>
          </p:cNvPicPr>
          <p:nvPr/>
        </p:nvPicPr>
        <p:blipFill>
          <a:blip r:embed="rId6"/>
          <a:stretch>
            <a:fillRect/>
          </a:stretch>
        </p:blipFill>
        <p:spPr>
          <a:xfrm>
            <a:off x="9609650" y="5723851"/>
            <a:ext cx="1199691" cy="1140402"/>
          </a:xfrm>
          <a:prstGeom prst="rect">
            <a:avLst/>
          </a:prstGeom>
        </p:spPr>
      </p:pic>
    </p:spTree>
    <p:extLst>
      <p:ext uri="{BB962C8B-B14F-4D97-AF65-F5344CB8AC3E}">
        <p14:creationId xmlns:p14="http://schemas.microsoft.com/office/powerpoint/2010/main" val="886151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21F5EDE8000D498D9C633946B12C22" ma:contentTypeVersion="11" ma:contentTypeDescription="Create a new document." ma:contentTypeScope="" ma:versionID="24d1519b318ee1bd46fbe593e9fb199d">
  <xsd:schema xmlns:xsd="http://www.w3.org/2001/XMLSchema" xmlns:xs="http://www.w3.org/2001/XMLSchema" xmlns:p="http://schemas.microsoft.com/office/2006/metadata/properties" xmlns:ns2="0670774d-550a-4e20-a03b-0bfd2621737d" xmlns:ns3="e62d875d-ac53-48e4-80c3-7b5f41c197a0" targetNamespace="http://schemas.microsoft.com/office/2006/metadata/properties" ma:root="true" ma:fieldsID="e7c6c178a6f130a973930ba1b4be765d" ns2:_="" ns3:_="">
    <xsd:import namespace="0670774d-550a-4e20-a03b-0bfd2621737d"/>
    <xsd:import namespace="e62d875d-ac53-48e4-80c3-7b5f41c197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0774d-550a-4e20-a03b-0bfd26217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2d875d-ac53-48e4-80c3-7b5f41c197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ff82d0a-a83e-47f3-8a98-f2fa9177450f}" ma:internalName="TaxCatchAll" ma:showField="CatchAllData" ma:web="e62d875d-ac53-48e4-80c3-7b5f41c197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70774d-550a-4e20-a03b-0bfd2621737d">
      <Terms xmlns="http://schemas.microsoft.com/office/infopath/2007/PartnerControls"/>
    </lcf76f155ced4ddcb4097134ff3c332f>
    <TaxCatchAll xmlns="e62d875d-ac53-48e4-80c3-7b5f41c197a0" xsi:nil="true"/>
  </documentManagement>
</p:properties>
</file>

<file path=customXml/itemProps1.xml><?xml version="1.0" encoding="utf-8"?>
<ds:datastoreItem xmlns:ds="http://schemas.openxmlformats.org/officeDocument/2006/customXml" ds:itemID="{8016BBCC-A5CD-45F3-A513-9577CAAFA500}">
  <ds:schemaRefs>
    <ds:schemaRef ds:uri="0670774d-550a-4e20-a03b-0bfd2621737d"/>
    <ds:schemaRef ds:uri="e62d875d-ac53-48e4-80c3-7b5f41c197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E9BBDB-E228-4D5A-895A-E68F90E604A1}">
  <ds:schemaRefs>
    <ds:schemaRef ds:uri="http://schemas.microsoft.com/sharepoint/v3/contenttype/forms"/>
  </ds:schemaRefs>
</ds:datastoreItem>
</file>

<file path=customXml/itemProps3.xml><?xml version="1.0" encoding="utf-8"?>
<ds:datastoreItem xmlns:ds="http://schemas.openxmlformats.org/officeDocument/2006/customXml" ds:itemID="{3450A776-843B-413F-920D-8127955207C0}">
  <ds:schemaRefs>
    <ds:schemaRef ds:uri="e62d875d-ac53-48e4-80c3-7b5f41c197a0"/>
    <ds:schemaRef ds:uri="http://schemas.microsoft.com/office/infopath/2007/PartnerControls"/>
    <ds:schemaRef ds:uri="http://www.w3.org/XML/1998/namespace"/>
    <ds:schemaRef ds:uri="http://schemas.microsoft.com/office/2006/documentManagement/types"/>
    <ds:schemaRef ds:uri="http://purl.org/dc/terms/"/>
    <ds:schemaRef ds:uri="0670774d-550a-4e20-a03b-0bfd2621737d"/>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30</TotalTime>
  <Words>4044</Words>
  <Application>Microsoft Office PowerPoint</Application>
  <PresentationFormat>Widescreen</PresentationFormat>
  <Paragraphs>213</Paragraphs>
  <Slides>26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Aptos Display</vt:lpstr>
      <vt:lpstr>Aptos SemiBold</vt:lpstr>
      <vt:lpstr>Arial</vt:lpstr>
      <vt:lpstr>Calibri</vt:lpstr>
      <vt:lpstr>Courier New</vt:lpstr>
      <vt:lpstr>Courier New,monospace</vt:lpstr>
      <vt:lpstr>Source Sans Pro</vt:lpstr>
      <vt:lpstr>Wingdings</vt:lpstr>
      <vt:lpstr>office theme</vt:lpstr>
      <vt:lpstr>PowerPoint Presentation</vt:lpstr>
      <vt:lpstr>Lesson focus</vt:lpstr>
      <vt:lpstr>Why does online privacy matter for children and young people   ?</vt:lpstr>
      <vt:lpstr>What is Online Privacy? </vt:lpstr>
      <vt:lpstr>Who are the OAIC?</vt:lpstr>
      <vt:lpstr>What is the Children's Online Privacy Code?</vt:lpstr>
      <vt:lpstr>Online privacy and the Children's Code</vt:lpstr>
      <vt:lpstr>Time to have your say - what do children and young people think?</vt:lpstr>
      <vt:lpstr>Vocabulary in the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 on the Code and your Online Privacy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KWONG,Katie</dc:creator>
  <cp:lastModifiedBy>PIRANI,Matthew</cp:lastModifiedBy>
  <cp:revision>219</cp:revision>
  <dcterms:created xsi:type="dcterms:W3CDTF">2026-02-05T03:24:17Z</dcterms:created>
  <dcterms:modified xsi:type="dcterms:W3CDTF">2026-04-16T00:02:49Z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0x0101003021F5EDE8000D498D9C633946B12C22</vt:lpwstr>
  </property>
  <property fmtid="{D5CDD505-2E9C-101B-9397-08002B2CF9AE}" pid="3" name="MediaServiceImageTags">
    <vt:lpwstr/>
  </property>
  <property fmtid="{D5CDD505-2E9C-101B-9397-08002B2CF9AE}" pid="4" name="MSIP_Label_79d889eb-932f-4752-8739-64d25806ef64_Enabled">
    <vt:lpwstr>true</vt:lpwstr>
  </property>
  <property fmtid="{D5CDD505-2E9C-101B-9397-08002B2CF9AE}" pid="5" name="MSIP_Label_79d889eb-932f-4752-8739-64d25806ef64_SetDate">
    <vt:lpwstr>2026-03-30T11:03:46Z</vt:lpwstr>
  </property>
  <property fmtid="{D5CDD505-2E9C-101B-9397-08002B2CF9AE}" pid="6" name="MSIP_Label_79d889eb-932f-4752-8739-64d25806ef64_Method">
    <vt:lpwstr>Privileged</vt:lpwstr>
  </property>
  <property fmtid="{D5CDD505-2E9C-101B-9397-08002B2CF9AE}" pid="7" name="MSIP_Label_79d889eb-932f-4752-8739-64d25806ef64_Name">
    <vt:lpwstr>79d889eb-932f-4752-8739-64d25806ef64</vt:lpwstr>
  </property>
  <property fmtid="{D5CDD505-2E9C-101B-9397-08002B2CF9AE}" pid="8" name="MSIP_Label_79d889eb-932f-4752-8739-64d25806ef64_SiteId">
    <vt:lpwstr>dd0cfd15-4558-4b12-8bad-ea26984fc417</vt:lpwstr>
  </property>
  <property fmtid="{D5CDD505-2E9C-101B-9397-08002B2CF9AE}" pid="9" name="MSIP_Label_79d889eb-932f-4752-8739-64d25806ef64_ActionId">
    <vt:lpwstr>17e35144-b36b-4249-a08e-bd71d473f887</vt:lpwstr>
  </property>
  <property fmtid="{D5CDD505-2E9C-101B-9397-08002B2CF9AE}" pid="10" name="MSIP_Label_79d889eb-932f-4752-8739-64d25806ef64_ContentBits">
    <vt:lpwstr>0</vt:lpwstr>
  </property>
  <property fmtid="{D5CDD505-2E9C-101B-9397-08002B2CF9AE}" pid="11" name="MSIP_Label_79d889eb-932f-4752-8739-64d25806ef64_Tag">
    <vt:lpwstr>10, 0, 1, 1</vt:lpwstr>
  </property>
</Properties>
</file>