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b6a40b4697c4a76" Type="http://schemas.microsoft.com/office/2006/relationships/ui/extensibility" Target="NUL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4"/>
  </p:sldMasterIdLst>
  <p:notesMasterIdLst>
    <p:notesMasterId r:id="rId23"/>
  </p:notesMasterIdLst>
  <p:handoutMasterIdLst>
    <p:handoutMasterId r:id="rId24"/>
  </p:handoutMasterIdLst>
  <p:sldIdLst>
    <p:sldId id="456" r:id="rId5"/>
    <p:sldId id="797" r:id="rId6"/>
    <p:sldId id="775" r:id="rId7"/>
    <p:sldId id="789" r:id="rId8"/>
    <p:sldId id="768" r:id="rId9"/>
    <p:sldId id="790" r:id="rId10"/>
    <p:sldId id="792" r:id="rId11"/>
    <p:sldId id="791" r:id="rId12"/>
    <p:sldId id="793" r:id="rId13"/>
    <p:sldId id="798" r:id="rId14"/>
    <p:sldId id="794" r:id="rId15"/>
    <p:sldId id="795" r:id="rId16"/>
    <p:sldId id="799" r:id="rId17"/>
    <p:sldId id="796" r:id="rId18"/>
    <p:sldId id="761" r:id="rId19"/>
    <p:sldId id="785" r:id="rId20"/>
    <p:sldId id="786" r:id="rId21"/>
    <p:sldId id="787" r:id="rId22"/>
  </p:sldIdLst>
  <p:sldSz cx="12195175" cy="6859588"/>
  <p:notesSz cx="6807200" cy="9939338"/>
  <p:embeddedFontLs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Light" panose="020B0403030403020204" pitchFamily="34" charset="0"/>
      <p:regular r:id="rId29"/>
      <p:italic r:id="rId30"/>
    </p:embeddedFont>
    <p:embeddedFont>
      <p:font typeface="Source Sans Pro Semibold" panose="020B0603030403020204" pitchFamily="34" charset="0"/>
      <p:bold r:id="rId31"/>
      <p:boldItalic r:id="rId32"/>
    </p:embeddedFont>
  </p:embeddedFontLst>
  <p:defaultTextStyle>
    <a:defPPr>
      <a:defRPr lang="en-US"/>
    </a:defPPr>
    <a:lvl1pPr marL="0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7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71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8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42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65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9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  <p15:guide id="5" pos="70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FE0"/>
    <a:srgbClr val="115F63"/>
    <a:srgbClr val="00567D"/>
    <a:srgbClr val="E03E52"/>
    <a:srgbClr val="FAE2E5"/>
    <a:srgbClr val="E66575"/>
    <a:srgbClr val="EF9FA9"/>
    <a:srgbClr val="B3CCD8"/>
    <a:srgbClr val="F3DD6D"/>
    <a:srgbClr val="002A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1392" y="432"/>
      </p:cViewPr>
      <p:guideLst>
        <p:guide orient="horz" pos="822"/>
        <p:guide orient="horz" pos="3725"/>
        <p:guide pos="70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ME,Phillippa" userId="c24ef702-7d94-4e1c-8bd0-00ae9198a4ca" providerId="ADAL" clId="{3523702D-37E9-4E8C-A016-28AE515A360C}"/>
    <pc:docChg chg="modSld">
      <pc:chgData name="BAUME,Phillippa" userId="c24ef702-7d94-4e1c-8bd0-00ae9198a4ca" providerId="ADAL" clId="{3523702D-37E9-4E8C-A016-28AE515A360C}" dt="2026-06-15T08:49:14.616" v="12" actId="20577"/>
      <pc:docMkLst>
        <pc:docMk/>
      </pc:docMkLst>
      <pc:sldChg chg="modSp mod">
        <pc:chgData name="BAUME,Phillippa" userId="c24ef702-7d94-4e1c-8bd0-00ae9198a4ca" providerId="ADAL" clId="{3523702D-37E9-4E8C-A016-28AE515A360C}" dt="2026-06-15T08:48:07.944" v="5" actId="20577"/>
        <pc:sldMkLst>
          <pc:docMk/>
          <pc:sldMk cId="4139030218" sldId="789"/>
        </pc:sldMkLst>
        <pc:spChg chg="mod">
          <ac:chgData name="BAUME,Phillippa" userId="c24ef702-7d94-4e1c-8bd0-00ae9198a4ca" providerId="ADAL" clId="{3523702D-37E9-4E8C-A016-28AE515A360C}" dt="2026-06-15T08:48:07.944" v="5" actId="20577"/>
          <ac:spMkLst>
            <pc:docMk/>
            <pc:sldMk cId="4139030218" sldId="789"/>
            <ac:spMk id="15" creationId="{BDDB0AB7-857A-3446-ADA7-C7BDD480F0B5}"/>
          </ac:spMkLst>
        </pc:spChg>
      </pc:sldChg>
      <pc:sldChg chg="modSp mod">
        <pc:chgData name="BAUME,Phillippa" userId="c24ef702-7d94-4e1c-8bd0-00ae9198a4ca" providerId="ADAL" clId="{3523702D-37E9-4E8C-A016-28AE515A360C}" dt="2026-06-15T08:47:20.841" v="3" actId="20577"/>
        <pc:sldMkLst>
          <pc:docMk/>
          <pc:sldMk cId="2487030046" sldId="790"/>
        </pc:sldMkLst>
        <pc:spChg chg="mod">
          <ac:chgData name="BAUME,Phillippa" userId="c24ef702-7d94-4e1c-8bd0-00ae9198a4ca" providerId="ADAL" clId="{3523702D-37E9-4E8C-A016-28AE515A360C}" dt="2026-06-15T08:47:20.841" v="3" actId="20577"/>
          <ac:spMkLst>
            <pc:docMk/>
            <pc:sldMk cId="2487030046" sldId="790"/>
            <ac:spMk id="22" creationId="{E08D111C-614F-0B99-1857-34C8DA0405A0}"/>
          </ac:spMkLst>
        </pc:spChg>
      </pc:sldChg>
      <pc:sldChg chg="modSp mod">
        <pc:chgData name="BAUME,Phillippa" userId="c24ef702-7d94-4e1c-8bd0-00ae9198a4ca" providerId="ADAL" clId="{3523702D-37E9-4E8C-A016-28AE515A360C}" dt="2026-06-15T08:48:51.626" v="8" actId="20577"/>
        <pc:sldMkLst>
          <pc:docMk/>
          <pc:sldMk cId="416388228" sldId="792"/>
        </pc:sldMkLst>
        <pc:spChg chg="mod">
          <ac:chgData name="BAUME,Phillippa" userId="c24ef702-7d94-4e1c-8bd0-00ae9198a4ca" providerId="ADAL" clId="{3523702D-37E9-4E8C-A016-28AE515A360C}" dt="2026-06-15T08:48:40.019" v="6" actId="20577"/>
          <ac:spMkLst>
            <pc:docMk/>
            <pc:sldMk cId="416388228" sldId="792"/>
            <ac:spMk id="14" creationId="{29FFDDA6-47C7-3868-BCC1-0640AEA35539}"/>
          </ac:spMkLst>
        </pc:spChg>
        <pc:spChg chg="mod">
          <ac:chgData name="BAUME,Phillippa" userId="c24ef702-7d94-4e1c-8bd0-00ae9198a4ca" providerId="ADAL" clId="{3523702D-37E9-4E8C-A016-28AE515A360C}" dt="2026-06-15T08:48:48.521" v="7" actId="20577"/>
          <ac:spMkLst>
            <pc:docMk/>
            <pc:sldMk cId="416388228" sldId="792"/>
            <ac:spMk id="20" creationId="{7868676F-8D3C-E3C4-93F3-A9B8E6E5648A}"/>
          </ac:spMkLst>
        </pc:spChg>
        <pc:spChg chg="mod">
          <ac:chgData name="BAUME,Phillippa" userId="c24ef702-7d94-4e1c-8bd0-00ae9198a4ca" providerId="ADAL" clId="{3523702D-37E9-4E8C-A016-28AE515A360C}" dt="2026-06-15T08:48:51.626" v="8" actId="20577"/>
          <ac:spMkLst>
            <pc:docMk/>
            <pc:sldMk cId="416388228" sldId="792"/>
            <ac:spMk id="26" creationId="{341ED0D4-E222-65BF-6B3D-AEC9BFDD11E1}"/>
          </ac:spMkLst>
        </pc:spChg>
      </pc:sldChg>
      <pc:sldChg chg="modSp mod">
        <pc:chgData name="BAUME,Phillippa" userId="c24ef702-7d94-4e1c-8bd0-00ae9198a4ca" providerId="ADAL" clId="{3523702D-37E9-4E8C-A016-28AE515A360C}" dt="2026-06-15T08:49:14.616" v="12" actId="20577"/>
        <pc:sldMkLst>
          <pc:docMk/>
          <pc:sldMk cId="3654602094" sldId="793"/>
        </pc:sldMkLst>
        <pc:spChg chg="mod">
          <ac:chgData name="BAUME,Phillippa" userId="c24ef702-7d94-4e1c-8bd0-00ae9198a4ca" providerId="ADAL" clId="{3523702D-37E9-4E8C-A016-28AE515A360C}" dt="2026-06-15T08:49:12.501" v="10" actId="20577"/>
          <ac:spMkLst>
            <pc:docMk/>
            <pc:sldMk cId="3654602094" sldId="793"/>
            <ac:spMk id="22" creationId="{CBAC1E99-26CF-D2F8-CFEE-22366D5D5A18}"/>
          </ac:spMkLst>
        </pc:spChg>
        <pc:spChg chg="mod">
          <ac:chgData name="BAUME,Phillippa" userId="c24ef702-7d94-4e1c-8bd0-00ae9198a4ca" providerId="ADAL" clId="{3523702D-37E9-4E8C-A016-28AE515A360C}" dt="2026-06-15T08:49:14.616" v="12" actId="20577"/>
          <ac:spMkLst>
            <pc:docMk/>
            <pc:sldMk cId="3654602094" sldId="793"/>
            <ac:spMk id="36" creationId="{1B9FC7B5-D3F0-9937-CABF-AD645D2559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latin typeface="Source Sans Pro" panose="020B0503030403020204" pitchFamily="34" charset="0"/>
                <a:cs typeface="Arial" pitchFamily="34" charset="0"/>
              </a:rPr>
              <a:t>26/06/2026</a:t>
            </a:fld>
            <a:endParaRPr lang="en-AU" sz="1000"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6526" y="9440646"/>
            <a:ext cx="1079100" cy="496967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latin typeface="Source Sans Pro" panose="020B0503030403020204" pitchFamily="34" charset="0"/>
                <a:cs typeface="Arial" pitchFamily="34" charset="0"/>
              </a:rPr>
              <a:t>‹#›</a:t>
            </a:fld>
            <a:endParaRPr lang="en-AU" sz="1000">
              <a:latin typeface="Source Sans Pro" panose="020B05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36" y="82828"/>
            <a:ext cx="4980815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8779" y="70404"/>
            <a:ext cx="1406821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9BB1C32A-CF46-409D-8B8D-587A7E3A4DCC}" type="datetimeFigureOut">
              <a:rPr lang="en-AU" smtClean="0"/>
              <a:pPr/>
              <a:t>26/06/2026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90550" y="590550"/>
            <a:ext cx="7980363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85" y="5409944"/>
            <a:ext cx="5465107" cy="3783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36" y="9440646"/>
            <a:ext cx="4765040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2592" y="9440646"/>
            <a:ext cx="981687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7" rtl="0" eaLnBrk="1" latinLnBrk="0" hangingPunct="1">
      <a:defRPr lang="en-US" sz="1200" b="0" i="0" kern="1200" dirty="0" smtClean="0">
        <a:solidFill>
          <a:schemeClr val="tx1"/>
        </a:solidFill>
        <a:latin typeface="Source Sans Pro" panose="020B0503030403020204" pitchFamily="34" charset="0"/>
        <a:ea typeface="+mn-ea"/>
        <a:cs typeface="Arial" pitchFamily="34" charset="0"/>
      </a:defRPr>
    </a:lvl1pPr>
    <a:lvl2pPr marL="457224" algn="l" defTabSz="914447" rtl="0" eaLnBrk="1" latinLnBrk="0" hangingPunct="1">
      <a:defRPr lang="en-US" sz="1200" b="0" i="0" kern="1200" dirty="0" smtClean="0">
        <a:solidFill>
          <a:schemeClr val="tx1"/>
        </a:solidFill>
        <a:latin typeface="Source Sans Pro" panose="020B0503030403020204" pitchFamily="34" charset="0"/>
        <a:ea typeface="+mn-ea"/>
        <a:cs typeface="Arial" pitchFamily="34" charset="0"/>
      </a:defRPr>
    </a:lvl2pPr>
    <a:lvl3pPr marL="914447" algn="l" defTabSz="914447" rtl="0" eaLnBrk="1" latinLnBrk="0" hangingPunct="1">
      <a:defRPr lang="en-US" sz="1200" b="0" i="0" kern="1200" dirty="0" smtClean="0">
        <a:solidFill>
          <a:schemeClr val="tx1"/>
        </a:solidFill>
        <a:latin typeface="Source Sans Pro" panose="020B0503030403020204" pitchFamily="34" charset="0"/>
        <a:ea typeface="+mn-ea"/>
        <a:cs typeface="Arial" pitchFamily="34" charset="0"/>
      </a:defRPr>
    </a:lvl3pPr>
    <a:lvl4pPr marL="1371671" algn="l" defTabSz="914447" rtl="0" eaLnBrk="1" latinLnBrk="0" hangingPunct="1">
      <a:defRPr lang="en-US" sz="1200" b="0" i="0" kern="1200" dirty="0" smtClean="0">
        <a:solidFill>
          <a:schemeClr val="tx1"/>
        </a:solidFill>
        <a:latin typeface="Source Sans Pro" panose="020B0503030403020204" pitchFamily="34" charset="0"/>
        <a:ea typeface="+mn-ea"/>
        <a:cs typeface="Arial" pitchFamily="34" charset="0"/>
      </a:defRPr>
    </a:lvl4pPr>
    <a:lvl5pPr marL="1828894" algn="l" defTabSz="914447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118" algn="l" defTabSz="914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342" algn="l" defTabSz="914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565" algn="l" defTabSz="914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789" algn="l" defTabSz="914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MARIAN: add charts and/or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11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MARIAN: unpack stats in white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66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MARIAN: add pie chart or something or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88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MARIAN: unpack stats from under the 64%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89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sv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2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4.svg"/><Relationship Id="rId4" Type="http://schemas.openxmlformats.org/officeDocument/2006/relationships/image" Target="../media/image2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4.svg"/><Relationship Id="rId4" Type="http://schemas.openxmlformats.org/officeDocument/2006/relationships/image" Target="../media/image2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4.svg"/><Relationship Id="rId4" Type="http://schemas.openxmlformats.org/officeDocument/2006/relationships/image" Target="../media/image2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4.svg"/><Relationship Id="rId4" Type="http://schemas.openxmlformats.org/officeDocument/2006/relationships/image" Target="../media/image2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sv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2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dark">
    <p:bg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689" y="2160499"/>
            <a:ext cx="4155218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Presentation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01660" y="3420000"/>
            <a:ext cx="3171771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BD4F2A-924E-4BAD-848E-2F758FB8E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60" y="732170"/>
            <a:ext cx="4675587" cy="70373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F2A08-843B-4D60-8C46-B1FCA43ADAA5}"/>
              </a:ext>
            </a:extLst>
          </p:cNvPr>
          <p:cNvSpPr txBox="1"/>
          <p:nvPr userDrawn="1"/>
        </p:nvSpPr>
        <p:spPr>
          <a:xfrm>
            <a:off x="11290840" y="6238106"/>
            <a:ext cx="86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0" i="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OAIC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6F6A9-4482-4F5D-A7A9-08394EF54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554CD9-0412-4DA2-B04C-D03BB0937046}"/>
              </a:ext>
            </a:extLst>
          </p:cNvPr>
          <p:cNvSpPr/>
          <p:nvPr userDrawn="1"/>
        </p:nvSpPr>
        <p:spPr>
          <a:xfrm rot="2700000">
            <a:off x="8722162" y="-937062"/>
            <a:ext cx="3539199" cy="6564979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8496300" ty="53975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73C35F1-D2E1-4ADC-982A-8D69737C4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2"/>
          <a:stretch/>
        </p:blipFill>
        <p:spPr>
          <a:xfrm>
            <a:off x="7000875" y="-1812466"/>
            <a:ext cx="6165010" cy="685958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60537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CF37BE-5230-4514-9BFB-33FADEB32E77}"/>
              </a:ext>
            </a:extLst>
          </p:cNvPr>
          <p:cNvSpPr/>
          <p:nvPr userDrawn="1"/>
        </p:nvSpPr>
        <p:spPr>
          <a:xfrm rot="2700000">
            <a:off x="8722162" y="-937062"/>
            <a:ext cx="3539199" cy="6564979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4813300" ty="136525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D781C58-01DE-4F19-9967-66A7C92F2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2"/>
          <a:stretch/>
        </p:blipFill>
        <p:spPr>
          <a:xfrm>
            <a:off x="7000875" y="-1812466"/>
            <a:ext cx="616501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73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674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713FA22-33C2-47DC-B023-2C8A26B13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5" r="34627"/>
          <a:stretch/>
        </p:blipFill>
        <p:spPr>
          <a:xfrm>
            <a:off x="-2478456" y="-733167"/>
            <a:ext cx="5379396" cy="65402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D6C6B0-90B0-4BF9-812E-32F2585EA2A5}"/>
              </a:ext>
            </a:extLst>
          </p:cNvPr>
          <p:cNvSpPr/>
          <p:nvPr userDrawn="1"/>
        </p:nvSpPr>
        <p:spPr>
          <a:xfrm rot="2700000">
            <a:off x="663384" y="978006"/>
            <a:ext cx="2916313" cy="2897905"/>
          </a:xfrm>
          <a:prstGeom prst="rect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7940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9FED1-204F-4451-BE60-2ECCC5A8113D}"/>
              </a:ext>
            </a:extLst>
          </p:cNvPr>
          <p:cNvSpPr/>
          <p:nvPr userDrawn="1"/>
        </p:nvSpPr>
        <p:spPr>
          <a:xfrm rot="2700000">
            <a:off x="8722162" y="-937062"/>
            <a:ext cx="3539199" cy="6564979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38200" ty="247650" sx="85000" sy="85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78A1A393-3AB4-4BF5-B5E5-240FE380F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2"/>
          <a:stretch/>
        </p:blipFill>
        <p:spPr>
          <a:xfrm>
            <a:off x="7000875" y="-1812466"/>
            <a:ext cx="616501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53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153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D0F4292-4CFE-4357-8931-9DCD32486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41" r="14062"/>
          <a:stretch/>
        </p:blipFill>
        <p:spPr>
          <a:xfrm>
            <a:off x="-1302116" y="-1769540"/>
            <a:ext cx="6335362" cy="81002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B4B30E-8C74-4AD9-B2C0-A07A31FD7BFB}"/>
              </a:ext>
            </a:extLst>
          </p:cNvPr>
          <p:cNvSpPr/>
          <p:nvPr userDrawn="1"/>
        </p:nvSpPr>
        <p:spPr>
          <a:xfrm rot="2700000">
            <a:off x="564034" y="1402701"/>
            <a:ext cx="3780000" cy="3756140"/>
          </a:xfrm>
          <a:prstGeom prst="rect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203450" ty="0" sx="90000" sy="9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4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90" y="96903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3991" y="2372677"/>
            <a:ext cx="5379396" cy="3431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9283CD-9EAB-45F5-A41A-F298081DFEC0}"/>
              </a:ext>
            </a:extLst>
          </p:cNvPr>
          <p:cNvSpPr/>
          <p:nvPr userDrawn="1"/>
        </p:nvSpPr>
        <p:spPr>
          <a:xfrm rot="2700000">
            <a:off x="-1958556" y="863031"/>
            <a:ext cx="5930809" cy="5887651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r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36913-5A74-4DD6-BA9C-1CB2235C7E58}"/>
              </a:ext>
            </a:extLst>
          </p:cNvPr>
          <p:cNvSpPr/>
          <p:nvPr userDrawn="1"/>
        </p:nvSpPr>
        <p:spPr>
          <a:xfrm rot="18900000">
            <a:off x="-2138455" y="-1168212"/>
            <a:ext cx="5487788" cy="2749024"/>
          </a:xfrm>
          <a:prstGeom prst="rect">
            <a:avLst/>
          </a:prstGeom>
          <a:solidFill>
            <a:srgbClr val="56C2B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16879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90" y="96903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3991" y="2372677"/>
            <a:ext cx="5379396" cy="3431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F8401-0BAE-4821-B5F4-D612354CEEFE}"/>
              </a:ext>
            </a:extLst>
          </p:cNvPr>
          <p:cNvSpPr/>
          <p:nvPr userDrawn="1"/>
        </p:nvSpPr>
        <p:spPr>
          <a:xfrm rot="2700000">
            <a:off x="-1976313" y="838268"/>
            <a:ext cx="5930809" cy="5887651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57150" ty="-34290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36913-5A74-4DD6-BA9C-1CB2235C7E58}"/>
              </a:ext>
            </a:extLst>
          </p:cNvPr>
          <p:cNvSpPr/>
          <p:nvPr userDrawn="1"/>
        </p:nvSpPr>
        <p:spPr>
          <a:xfrm rot="18900000">
            <a:off x="-2138455" y="-1168212"/>
            <a:ext cx="5487788" cy="2749024"/>
          </a:xfrm>
          <a:prstGeom prst="rect">
            <a:avLst/>
          </a:prstGeom>
          <a:solidFill>
            <a:srgbClr val="56C2B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85670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9FED1-204F-4451-BE60-2ECCC5A8113D}"/>
              </a:ext>
            </a:extLst>
          </p:cNvPr>
          <p:cNvSpPr/>
          <p:nvPr userDrawn="1"/>
        </p:nvSpPr>
        <p:spPr>
          <a:xfrm rot="2700000">
            <a:off x="8722162" y="-937062"/>
            <a:ext cx="3539199" cy="6564979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42950" ty="641350" sx="95000" sy="95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78A1A393-3AB4-4BF5-B5E5-240FE380F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2"/>
          <a:stretch/>
        </p:blipFill>
        <p:spPr>
          <a:xfrm>
            <a:off x="7000875" y="-1812466"/>
            <a:ext cx="616501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6F1E63-F064-4B7C-92FE-FCA5E73B939A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7361482" y="901265"/>
            <a:ext cx="5094128" cy="5057058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355850" ty="0" sx="99000" sy="99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214EB-08EE-4EEE-BA76-4172BB7BFDE3}"/>
              </a:ext>
            </a:extLst>
          </p:cNvPr>
          <p:cNvSpPr/>
          <p:nvPr userDrawn="1"/>
        </p:nvSpPr>
        <p:spPr>
          <a:xfrm rot="18900000">
            <a:off x="7881007" y="-3075362"/>
            <a:ext cx="4055953" cy="4055953"/>
          </a:xfrm>
          <a:prstGeom prst="rect">
            <a:avLst/>
          </a:prstGeom>
          <a:solidFill>
            <a:srgbClr val="56C2B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182B37-43F9-4768-B23D-D1F8F50F71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1868322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9FED1-204F-4451-BE60-2ECCC5A8113D}"/>
              </a:ext>
            </a:extLst>
          </p:cNvPr>
          <p:cNvSpPr/>
          <p:nvPr userDrawn="1"/>
        </p:nvSpPr>
        <p:spPr>
          <a:xfrm rot="2700000">
            <a:off x="8722162" y="-937062"/>
            <a:ext cx="3539199" cy="6564979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984250" ty="64135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78A1A393-3AB4-4BF5-B5E5-240FE380F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2"/>
          <a:stretch/>
        </p:blipFill>
        <p:spPr>
          <a:xfrm>
            <a:off x="7000875" y="-1812466"/>
            <a:ext cx="616501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DD2890-DD23-4C9F-BB54-AC4F2523A5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4" y="1859857"/>
            <a:ext cx="8381171" cy="15158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50281FD7-7FCD-4359-BCFD-A68A4284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137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90" y="96903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3991" y="2372677"/>
            <a:ext cx="5379396" cy="343182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665DE9-8482-44B9-B3C4-1995EA77A7D6}"/>
              </a:ext>
            </a:extLst>
          </p:cNvPr>
          <p:cNvSpPr/>
          <p:nvPr userDrawn="1"/>
        </p:nvSpPr>
        <p:spPr>
          <a:xfrm>
            <a:off x="0" y="-90241"/>
            <a:ext cx="5526860" cy="7040070"/>
          </a:xfrm>
          <a:custGeom>
            <a:avLst/>
            <a:gdLst>
              <a:gd name="connsiteX0" fmla="*/ 5526860 w 5526860"/>
              <a:gd name="connsiteY0" fmla="*/ 8092 h 7040070"/>
              <a:gd name="connsiteX1" fmla="*/ 2201033 w 5526860"/>
              <a:gd name="connsiteY1" fmla="*/ 7040070 h 7040070"/>
              <a:gd name="connsiteX2" fmla="*/ 0 w 5526860"/>
              <a:gd name="connsiteY2" fmla="*/ 7040070 h 7040070"/>
              <a:gd name="connsiteX3" fmla="*/ 0 w 5526860"/>
              <a:gd name="connsiteY3" fmla="*/ 0 h 7040070"/>
              <a:gd name="connsiteX4" fmla="*/ 5526860 w 5526860"/>
              <a:gd name="connsiteY4" fmla="*/ 8092 h 70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6860" h="7040070">
                <a:moveTo>
                  <a:pt x="5526860" y="8092"/>
                </a:moveTo>
                <a:lnTo>
                  <a:pt x="2201033" y="7040070"/>
                </a:lnTo>
                <a:lnTo>
                  <a:pt x="0" y="7040070"/>
                </a:lnTo>
                <a:lnTo>
                  <a:pt x="0" y="0"/>
                </a:lnTo>
                <a:lnTo>
                  <a:pt x="5526860" y="8092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054600" ty="628650" sx="95000" sy="95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B1275-F0F9-49D8-B7BA-868F3D35ECBC}"/>
              </a:ext>
            </a:extLst>
          </p:cNvPr>
          <p:cNvSpPr/>
          <p:nvPr userDrawn="1"/>
        </p:nvSpPr>
        <p:spPr>
          <a:xfrm rot="13551357">
            <a:off x="-1820053" y="4823411"/>
            <a:ext cx="5522265" cy="2749024"/>
          </a:xfrm>
          <a:prstGeom prst="rect">
            <a:avLst/>
          </a:prstGeom>
          <a:gradFill flip="none" rotWithShape="0">
            <a:gsLst>
              <a:gs pos="24000">
                <a:srgbClr val="56C2B6">
                  <a:alpha val="64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76146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90" y="96903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3991" y="2372677"/>
            <a:ext cx="5379396" cy="3431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F8401-0BAE-4821-B5F4-D612354CEEFE}"/>
              </a:ext>
            </a:extLst>
          </p:cNvPr>
          <p:cNvSpPr/>
          <p:nvPr userDrawn="1"/>
        </p:nvSpPr>
        <p:spPr>
          <a:xfrm rot="2700000">
            <a:off x="-1976313" y="838268"/>
            <a:ext cx="5930809" cy="5887651"/>
          </a:xfrm>
          <a:prstGeom prst="rec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971550" ty="-34290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36913-5A74-4DD6-BA9C-1CB2235C7E58}"/>
              </a:ext>
            </a:extLst>
          </p:cNvPr>
          <p:cNvSpPr/>
          <p:nvPr userDrawn="1"/>
        </p:nvSpPr>
        <p:spPr>
          <a:xfrm rot="18900000">
            <a:off x="-2138455" y="-1168212"/>
            <a:ext cx="5487788" cy="2749024"/>
          </a:xfrm>
          <a:prstGeom prst="rect">
            <a:avLst/>
          </a:prstGeom>
          <a:solidFill>
            <a:srgbClr val="56C2B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593551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eak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E4B26-921B-4EE5-B43D-53700157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F13B6F-A2E1-4FCC-8CB4-CA059F8F2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FB3566-CE4D-45E1-BBB5-5A7301476AA2}"/>
              </a:ext>
            </a:extLst>
          </p:cNvPr>
          <p:cNvSpPr/>
          <p:nvPr userDrawn="1"/>
        </p:nvSpPr>
        <p:spPr>
          <a:xfrm>
            <a:off x="8334375" y="1930706"/>
            <a:ext cx="3870373" cy="2920174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0" rIns="144000" bIns="252000" rtlCol="0" anchor="ctr"/>
          <a:lstStyle/>
          <a:p>
            <a:pPr marL="0" lvl="1" algn="ctr" defTabSz="914400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sz="2400">
              <a:solidFill>
                <a:srgbClr val="002A3A"/>
              </a:solidFill>
              <a:latin typeface="Source Sans Pro" panose="020B0503030403020204" pitchFamily="34" charset="0"/>
              <a:ea typeface="Source Sans Pro Light" panose="020B04030304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498DE9-25CC-4932-8ACB-3886C8A28686}"/>
              </a:ext>
            </a:extLst>
          </p:cNvPr>
          <p:cNvGrpSpPr/>
          <p:nvPr userDrawn="1"/>
        </p:nvGrpSpPr>
        <p:grpSpPr>
          <a:xfrm>
            <a:off x="9938379" y="1353839"/>
            <a:ext cx="936211" cy="1113930"/>
            <a:chOff x="10223072" y="376863"/>
            <a:chExt cx="936211" cy="111393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1A8A37-B07D-49C0-9DE0-14F08FC034EC}"/>
                </a:ext>
              </a:extLst>
            </p:cNvPr>
            <p:cNvSpPr/>
            <p:nvPr userDrawn="1"/>
          </p:nvSpPr>
          <p:spPr>
            <a:xfrm>
              <a:off x="10223072" y="376863"/>
              <a:ext cx="936211" cy="936211"/>
            </a:xfrm>
            <a:custGeom>
              <a:avLst/>
              <a:gdLst>
                <a:gd name="connsiteX0" fmla="*/ 936211 w 936211"/>
                <a:gd name="connsiteY0" fmla="*/ 468106 h 936211"/>
                <a:gd name="connsiteX1" fmla="*/ 468106 w 936211"/>
                <a:gd name="connsiteY1" fmla="*/ 936211 h 936211"/>
                <a:gd name="connsiteX2" fmla="*/ 0 w 936211"/>
                <a:gd name="connsiteY2" fmla="*/ 468106 h 936211"/>
                <a:gd name="connsiteX3" fmla="*/ 468106 w 936211"/>
                <a:gd name="connsiteY3" fmla="*/ 0 h 936211"/>
                <a:gd name="connsiteX4" fmla="*/ 936211 w 936211"/>
                <a:gd name="connsiteY4" fmla="*/ 468106 h 93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211" h="936211">
                  <a:moveTo>
                    <a:pt x="936211" y="468106"/>
                  </a:moveTo>
                  <a:cubicBezTo>
                    <a:pt x="936211" y="726633"/>
                    <a:pt x="726633" y="936211"/>
                    <a:pt x="468106" y="936211"/>
                  </a:cubicBezTo>
                  <a:cubicBezTo>
                    <a:pt x="209578" y="936211"/>
                    <a:pt x="0" y="726633"/>
                    <a:pt x="0" y="468106"/>
                  </a:cubicBezTo>
                  <a:cubicBezTo>
                    <a:pt x="0" y="209578"/>
                    <a:pt x="209578" y="0"/>
                    <a:pt x="468106" y="0"/>
                  </a:cubicBezTo>
                  <a:cubicBezTo>
                    <a:pt x="726633" y="0"/>
                    <a:pt x="936211" y="209578"/>
                    <a:pt x="936211" y="468106"/>
                  </a:cubicBezTo>
                  <a:close/>
                </a:path>
              </a:pathLst>
            </a:custGeom>
            <a:solidFill>
              <a:srgbClr val="B5DBD2"/>
            </a:solidFill>
            <a:ln w="508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919285-84FF-4655-BEE3-95AF60E169C0}"/>
                </a:ext>
              </a:extLst>
            </p:cNvPr>
            <p:cNvSpPr txBox="1"/>
            <p:nvPr userDrawn="1"/>
          </p:nvSpPr>
          <p:spPr>
            <a:xfrm>
              <a:off x="10482874" y="382797"/>
              <a:ext cx="4299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600" b="1">
                  <a:solidFill>
                    <a:schemeClr val="bg1"/>
                  </a:solidFill>
                </a:rPr>
                <a:t>i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13BFE8A-BFD4-494D-9FAA-F42F7807FF76}"/>
              </a:ext>
            </a:extLst>
          </p:cNvPr>
          <p:cNvSpPr/>
          <p:nvPr userDrawn="1"/>
        </p:nvSpPr>
        <p:spPr>
          <a:xfrm rot="16200000" flipH="1">
            <a:off x="10246704" y="2912735"/>
            <a:ext cx="45719" cy="3870375"/>
          </a:xfrm>
          <a:prstGeom prst="rect">
            <a:avLst/>
          </a:prstGeom>
          <a:solidFill>
            <a:srgbClr val="5E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88228A-EEE3-4141-81C3-8C64B39C159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20742" y="2450339"/>
            <a:ext cx="3670181" cy="225959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129228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nav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8C1D90-4C59-4B79-ABFD-1F7D7B2D5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92261"/>
          <a:stretch/>
        </p:blipFill>
        <p:spPr>
          <a:xfrm rot="5400000">
            <a:off x="2565760" y="-2785360"/>
            <a:ext cx="6858000" cy="124043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026" y="2160499"/>
            <a:ext cx="9832667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BD4F2A-924E-4BAD-848E-2F758FB8E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32" y="432101"/>
            <a:ext cx="5173576" cy="778691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2CC539C-8491-46ED-9399-6715EDF35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120" y="3420000"/>
            <a:ext cx="5363189" cy="478622"/>
          </a:xfrm>
          <a:prstGeom prst="rect">
            <a:avLst/>
          </a:prstGeom>
          <a:noFill/>
          <a:ln>
            <a:noFill/>
          </a:ln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CFC663-C057-2A45-A042-9D33694C9734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FF44305-17D0-4187-80C6-934B1143CD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dark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E3BF3D-1CB0-418B-89D7-F428A6B8F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58A0D6D-6861-45F5-BFF5-10DE07946A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6" y="2160499"/>
            <a:ext cx="9832667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pic>
        <p:nvPicPr>
          <p:cNvPr id="11" name="Graphic 12">
            <a:extLst>
              <a:ext uri="{FF2B5EF4-FFF2-40B4-BE49-F238E27FC236}">
                <a16:creationId xmlns:a16="http://schemas.microsoft.com/office/drawing/2014/main" id="{7899D2F2-B78E-4D11-B2A2-F75B45997D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32" y="432101"/>
            <a:ext cx="5173576" cy="778691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76E0469-9858-4BA3-9AAE-8DBE0C561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120" y="3420000"/>
            <a:ext cx="5363189" cy="478622"/>
          </a:xfrm>
          <a:prstGeom prst="rect">
            <a:avLst/>
          </a:prstGeom>
          <a:noFill/>
          <a:ln>
            <a:noFill/>
          </a:ln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345A6936-AF94-47B0-9504-1600668F1D37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16" name="Graphic 14">
            <a:extLst>
              <a:ext uri="{FF2B5EF4-FFF2-40B4-BE49-F238E27FC236}">
                <a16:creationId xmlns:a16="http://schemas.microsoft.com/office/drawing/2014/main" id="{6EE114F3-C8BD-4165-A920-F4CBFB69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yello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9A90C6-5E21-254D-831E-501077F96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2BB6B-7315-47D2-AF54-F7FE7B6A8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DEAB4BEF-DDD7-4D29-8335-455D7027CB2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761B8DD-C3A5-428E-8F83-E283F1F50A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A40C3EC9-2A21-4F76-A14F-CE7B72D225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472736A-E0F1-496A-B640-2679E4AE34A3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6E0620E-17ED-4CB8-AF42-9EE1940FD0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8C1D90-4C59-4B79-ABFD-1F7D7B2D5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92261"/>
          <a:stretch/>
        </p:blipFill>
        <p:spPr>
          <a:xfrm rot="5400000">
            <a:off x="2565760" y="-2785360"/>
            <a:ext cx="6858000" cy="124043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026" y="2160499"/>
            <a:ext cx="9832667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BD4F2A-924E-4BAD-848E-2F758FB8E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32" y="432101"/>
            <a:ext cx="5173576" cy="778691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2CC539C-8491-46ED-9399-6715EDF35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120" y="3420000"/>
            <a:ext cx="5363189" cy="478622"/>
          </a:xfrm>
          <a:prstGeom prst="rect">
            <a:avLst/>
          </a:prstGeom>
          <a:noFill/>
          <a:ln>
            <a:noFill/>
          </a:ln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CFC663-C057-2A45-A042-9D33694C9734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FF44305-17D0-4187-80C6-934B1143CD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gre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85E9F-8FB8-4BAB-8581-7289F90E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610658E-CECD-410A-BD7F-BA0518D18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6" y="2160499"/>
            <a:ext cx="9832667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E888695F-8EFE-4787-B10B-7E94CE3E26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32" y="432101"/>
            <a:ext cx="5173576" cy="778691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D8CE625-9364-4191-802A-55ED1B962C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120" y="3420000"/>
            <a:ext cx="5363189" cy="478622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C7A08365-66A4-4CAC-AB46-229D940CE07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14" name="Graphic 14">
            <a:extLst>
              <a:ext uri="{FF2B5EF4-FFF2-40B4-BE49-F238E27FC236}">
                <a16:creationId xmlns:a16="http://schemas.microsoft.com/office/drawing/2014/main" id="{4FF41A28-1E6F-4E25-825C-D1CDA375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7CDDA0-8399-4C7A-9A0D-6432A44B1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4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726"/>
          <a:stretch/>
        </p:blipFill>
        <p:spPr>
          <a:xfrm rot="5400000">
            <a:off x="8242963" y="2891843"/>
            <a:ext cx="6858000" cy="1049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F2A08-843B-4D60-8C46-B1FCA43ADAA5}"/>
              </a:ext>
            </a:extLst>
          </p:cNvPr>
          <p:cNvSpPr txBox="1"/>
          <p:nvPr userDrawn="1"/>
        </p:nvSpPr>
        <p:spPr>
          <a:xfrm>
            <a:off x="11290840" y="6238106"/>
            <a:ext cx="86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0" i="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OAIC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CAD3C5-B102-344F-B650-860EB7E43EC3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06B02C-CC71-4492-868D-8537D1978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169189" y="2837060"/>
            <a:ext cx="6858000" cy="11854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DACACE-7979-459D-8BC3-D21B02815E50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E138CA-80B9-4F60-85EF-2F09ED10BB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960148C-1549-42FE-9D85-C0F0AE7013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D49C7FF4-0602-4993-BCE7-3A0E3AA60F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40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 nav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85E9F-8FB8-4BAB-8581-7289F90E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C7A08365-66A4-4CAC-AB46-229D940CE07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C04CBF-F021-4AEB-B4DD-597E57F817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E7E0911-191D-417A-842F-00929461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2DE8BAB-C1D5-4FBB-9F5C-975AE7C6CC5D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9736150-0B37-4815-B927-7C0B5E9914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4155218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Presentation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3171771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BD4F2A-924E-4BAD-848E-2F758FB8E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33" y="432101"/>
            <a:ext cx="5173576" cy="77869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BF1536-FE40-4F91-B58A-4409D87C66E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5340" y="5904580"/>
            <a:ext cx="956515" cy="95651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A1363A-0BFE-43BC-9435-4067A19ABCB6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3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85E9F-8FB8-4BAB-8581-7289F90E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C7A08365-66A4-4CAC-AB46-229D940CE07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C04CBF-F021-4AEB-B4DD-597E57F817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E7E0911-191D-417A-842F-00929461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2DE8BAB-C1D5-4FBB-9F5C-975AE7C6CC5D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9736150-0B37-4815-B927-7C0B5E9914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 yello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85E9F-8FB8-4BAB-8581-7289F90E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C7A08365-66A4-4CAC-AB46-229D940CE07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C04CBF-F021-4AEB-B4DD-597E57F817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E7E0911-191D-417A-842F-00929461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2DE8BAB-C1D5-4FBB-9F5C-975AE7C6CC5D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9736150-0B37-4815-B927-7C0B5E9914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85E9F-8FB8-4BAB-8581-7289F90E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C7A08365-66A4-4CAC-AB46-229D940CE07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C04CBF-F021-4AEB-B4DD-597E57F817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E7E0911-191D-417A-842F-00929461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2DE8BAB-C1D5-4FBB-9F5C-975AE7C6CC5D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9736150-0B37-4815-B927-7C0B5E9914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8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 gre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9A90C6-5E21-254D-831E-501077F96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2BB6B-7315-47D2-AF54-F7FE7B6A8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1818"/>
          <a:stretch/>
        </p:blipFill>
        <p:spPr>
          <a:xfrm rot="5400000">
            <a:off x="8278048" y="2837060"/>
            <a:ext cx="6858000" cy="118546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DEAB4BEF-DDD7-4D29-8335-455D7027CB2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761B8DD-C3A5-428E-8F83-E283F1F50A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160499"/>
            <a:ext cx="9607042" cy="892756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lnSpc>
                <a:spcPts val="4600"/>
              </a:lnSpc>
              <a:spcBef>
                <a:spcPts val="0"/>
              </a:spcBef>
              <a:spcAft>
                <a:spcPts val="1134"/>
              </a:spcAft>
              <a:buNone/>
              <a:defRPr sz="3500" b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defRPr>
            </a:lvl1pPr>
            <a:lvl2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 b="0">
                <a:solidFill>
                  <a:srgbClr val="FF0000"/>
                </a:solidFill>
              </a:defRPr>
            </a:lvl2pPr>
            <a:lvl3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3pPr>
            <a:lvl4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4pPr>
            <a:lvl5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5pPr>
            <a:lvl6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6pPr>
            <a:lvl7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7pPr>
            <a:lvl8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8pPr>
            <a:lvl9pPr marL="0" indent="0" algn="l">
              <a:lnSpc>
                <a:spcPts val="2600"/>
              </a:lnSpc>
              <a:spcBef>
                <a:spcPts val="400"/>
              </a:spcBef>
              <a:spcAft>
                <a:spcPts val="1134"/>
              </a:spcAft>
              <a:buNone/>
              <a:defRPr sz="2600">
                <a:solidFill>
                  <a:schemeClr val="bg1"/>
                </a:solidFill>
              </a:defRPr>
            </a:lvl9pPr>
          </a:lstStyle>
          <a:p>
            <a:r>
              <a:rPr lang="en-AU" noProof="0"/>
              <a:t>Divider 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A40C3EC9-2A21-4F76-A14F-CE7B72D225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420000"/>
            <a:ext cx="5363189" cy="478622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defRPr sz="2800" b="0" i="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/>
              <a:t>Sub head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472736A-E0F1-496A-B640-2679E4AE34A3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3221" y="432101"/>
            <a:ext cx="5400600" cy="77869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6E0620E-17ED-4CB8-AF42-9EE1940FD0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8660" y="5904580"/>
            <a:ext cx="956515" cy="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 - dark">
    <p:bg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1583C56-FCD8-4B29-ABCA-6BAB45966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1" r="14402"/>
          <a:stretch/>
        </p:blipFill>
        <p:spPr>
          <a:xfrm>
            <a:off x="8127672" y="-1425258"/>
            <a:ext cx="6956531" cy="922358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7CDDA0-8399-4C7A-9A0D-6432A44B1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t="92261" r="22145" b="-726"/>
          <a:stretch/>
        </p:blipFill>
        <p:spPr>
          <a:xfrm rot="5400000">
            <a:off x="8314706" y="2711644"/>
            <a:ext cx="6858000" cy="104998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EBD4F2A-924E-4BAD-848E-2F758FB8E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33" y="432101"/>
            <a:ext cx="5173576" cy="778691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F2A08-843B-4D60-8C46-B1FCA43ADAA5}"/>
              </a:ext>
            </a:extLst>
          </p:cNvPr>
          <p:cNvSpPr txBox="1"/>
          <p:nvPr userDrawn="1"/>
        </p:nvSpPr>
        <p:spPr>
          <a:xfrm>
            <a:off x="11290840" y="6238106"/>
            <a:ext cx="86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0" i="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OAIC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CAD3C5-B102-344F-B650-860EB7E43EC3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49826" y="2160499"/>
            <a:ext cx="1490411" cy="74520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E06F6A9-4482-4F5D-A7A9-08394EF545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DF30771F-D6D0-433B-858B-1273FE219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029" y="2308049"/>
            <a:ext cx="6164720" cy="7452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Click to edit Master subtitle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0E4969-85EE-412B-8AC3-9371107D83B0}"/>
              </a:ext>
            </a:extLst>
          </p:cNvPr>
          <p:cNvSpPr txBox="1">
            <a:spLocks/>
          </p:cNvSpPr>
          <p:nvPr userDrawn="1"/>
        </p:nvSpPr>
        <p:spPr>
          <a:xfrm>
            <a:off x="1453832" y="3055814"/>
            <a:ext cx="6266076" cy="546303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4204" rtl="0" eaLnBrk="1" latinLnBrk="0" hangingPunct="1"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>
                <a:solidFill>
                  <a:schemeClr val="bg1"/>
                </a:solidFill>
                <a:uFill>
                  <a:solidFill>
                    <a:srgbClr val="E0DBE4"/>
                  </a:solidFill>
                </a:uFill>
                <a:sym typeface="Wingdings" panose="05000000000000000000" pitchFamily="2" charset="2"/>
              </a:rPr>
              <a:t> corporate@oaic.gov.au </a:t>
            </a:r>
            <a:endParaRPr lang="en-US" sz="2800">
              <a:solidFill>
                <a:schemeClr val="bg1"/>
              </a:solidFill>
              <a:uFill>
                <a:solidFill>
                  <a:srgbClr val="E0DBE4"/>
                </a:solidFill>
              </a:u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F3FC8F9-F645-4327-BA0A-DC350BABFC7E}"/>
              </a:ext>
            </a:extLst>
          </p:cNvPr>
          <p:cNvSpPr txBox="1">
            <a:spLocks/>
          </p:cNvSpPr>
          <p:nvPr userDrawn="1"/>
        </p:nvSpPr>
        <p:spPr>
          <a:xfrm>
            <a:off x="1421657" y="3649404"/>
            <a:ext cx="6266076" cy="546303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3930" rtl="0" eaLnBrk="1" latinLnBrk="0" hangingPunct="1">
              <a:lnSpc>
                <a:spcPct val="100000"/>
              </a:lnSpc>
              <a:spcBef>
                <a:spcPts val="1798"/>
              </a:spcBef>
              <a:spcAft>
                <a:spcPts val="1798"/>
              </a:spcAft>
              <a:buFont typeface="Arial" pitchFamily="34" charset="0"/>
              <a:buNone/>
              <a:defRPr sz="2399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838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673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51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346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184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02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4857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2695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>
                <a:solidFill>
                  <a:schemeClr val="bg1"/>
                </a:solidFill>
                <a:uFill>
                  <a:solidFill>
                    <a:srgbClr val="E0DBE4"/>
                  </a:solidFill>
                </a:uFill>
                <a:sym typeface="Wingdings" panose="05000000000000000000" pitchFamily="2" charset="2"/>
              </a:rPr>
              <a:t>  oaic.gov.au</a:t>
            </a:r>
            <a:endParaRPr lang="en-US" sz="2800">
              <a:solidFill>
                <a:schemeClr val="bg1"/>
              </a:solidFill>
              <a:uFill>
                <a:solidFill>
                  <a:srgbClr val="E0DBE4"/>
                </a:solidFill>
              </a:u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8A9C45-1FB4-4EA8-9BA2-22EBC53ED926}"/>
              </a:ext>
            </a:extLst>
          </p:cNvPr>
          <p:cNvSpPr txBox="1">
            <a:spLocks/>
          </p:cNvSpPr>
          <p:nvPr userDrawn="1"/>
        </p:nvSpPr>
        <p:spPr>
          <a:xfrm>
            <a:off x="1422028" y="4211096"/>
            <a:ext cx="6266076" cy="553998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3930" rtl="0" eaLnBrk="1" latinLnBrk="0" hangingPunct="1">
              <a:lnSpc>
                <a:spcPct val="100000"/>
              </a:lnSpc>
              <a:spcBef>
                <a:spcPts val="1798"/>
              </a:spcBef>
              <a:spcAft>
                <a:spcPts val="1798"/>
              </a:spcAft>
              <a:buFont typeface="Arial" pitchFamily="34" charset="0"/>
              <a:buNone/>
              <a:defRPr sz="2399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838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673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51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346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184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02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4857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2695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>
                <a:solidFill>
                  <a:schemeClr val="bg1"/>
                </a:solidFill>
                <a:uFill>
                  <a:solidFill>
                    <a:srgbClr val="E0DBE4"/>
                  </a:solidFill>
                </a:uFill>
                <a:sym typeface="Wingdings" panose="05000000000000000000" pitchFamily="2" charset="2"/>
              </a:rPr>
              <a:t>       oaic.gov.au/updates/sign-up</a:t>
            </a:r>
            <a:endParaRPr lang="en-US" sz="2800">
              <a:solidFill>
                <a:schemeClr val="bg1"/>
              </a:solidFill>
              <a:uFill>
                <a:solidFill>
                  <a:srgbClr val="E0DBE4"/>
                </a:solidFill>
              </a:uFill>
            </a:endParaRPr>
          </a:p>
        </p:txBody>
      </p:sp>
      <p:pic>
        <p:nvPicPr>
          <p:cNvPr id="16" name="Graphic 15" descr="Open envelope outline">
            <a:extLst>
              <a:ext uri="{FF2B5EF4-FFF2-40B4-BE49-F238E27FC236}">
                <a16:creationId xmlns:a16="http://schemas.microsoft.com/office/drawing/2014/main" id="{523FAEFF-2E60-4E67-B28C-8E1CA8305F72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3832" y="4270935"/>
            <a:ext cx="394654" cy="3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195957-0EE4-8E55-3E25-9358505575FE}"/>
              </a:ext>
            </a:extLst>
          </p:cNvPr>
          <p:cNvSpPr/>
          <p:nvPr userDrawn="1"/>
        </p:nvSpPr>
        <p:spPr>
          <a:xfrm>
            <a:off x="0" y="0"/>
            <a:ext cx="1228344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F2A08-843B-4D60-8C46-B1FCA43ADAA5}"/>
              </a:ext>
            </a:extLst>
          </p:cNvPr>
          <p:cNvSpPr txBox="1"/>
          <p:nvPr userDrawn="1"/>
        </p:nvSpPr>
        <p:spPr>
          <a:xfrm>
            <a:off x="11290840" y="6238106"/>
            <a:ext cx="86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0" i="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OAIC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6F6A9-4482-4F5D-A7A9-08394EF54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6925" y="5903073"/>
            <a:ext cx="956515" cy="956515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DF30771F-D6D0-433B-858B-1273FE219F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2029" y="2371897"/>
            <a:ext cx="6164720" cy="681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/>
              <a:t>Click to </a:t>
            </a:r>
            <a:r>
              <a:rPr lang="en-US" sz="4400" err="1"/>
              <a:t>edita</a:t>
            </a:r>
            <a:r>
              <a:rPr lang="en-US" sz="4400"/>
              <a:t> Master subtitle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0E4969-85EE-412B-8AC3-9371107D83B0}"/>
              </a:ext>
            </a:extLst>
          </p:cNvPr>
          <p:cNvSpPr txBox="1">
            <a:spLocks/>
          </p:cNvSpPr>
          <p:nvPr userDrawn="1"/>
        </p:nvSpPr>
        <p:spPr>
          <a:xfrm>
            <a:off x="1453832" y="3055814"/>
            <a:ext cx="6266076" cy="546303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4204" rtl="0" eaLnBrk="1" latinLnBrk="0" hangingPunct="1"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>
                <a:solidFill>
                  <a:srgbClr val="002A3A"/>
                </a:solidFill>
                <a:uFill>
                  <a:solidFill>
                    <a:srgbClr val="E0DBE4"/>
                  </a:solidFill>
                </a:uFill>
                <a:sym typeface="Wingdings" panose="05000000000000000000" pitchFamily="2" charset="2"/>
              </a:rPr>
              <a:t> corporate@oaic.gov.au </a:t>
            </a:r>
            <a:endParaRPr lang="en-US" sz="2800">
              <a:solidFill>
                <a:srgbClr val="002A3A"/>
              </a:solidFill>
              <a:uFill>
                <a:solidFill>
                  <a:srgbClr val="E0DBE4"/>
                </a:solidFill>
              </a:u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F3FC8F9-F645-4327-BA0A-DC350BABFC7E}"/>
              </a:ext>
            </a:extLst>
          </p:cNvPr>
          <p:cNvSpPr txBox="1">
            <a:spLocks/>
          </p:cNvSpPr>
          <p:nvPr userDrawn="1"/>
        </p:nvSpPr>
        <p:spPr>
          <a:xfrm>
            <a:off x="1421657" y="3649404"/>
            <a:ext cx="6266076" cy="516680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3930" rtl="0" eaLnBrk="1" latinLnBrk="0" hangingPunct="1">
              <a:lnSpc>
                <a:spcPct val="100000"/>
              </a:lnSpc>
              <a:spcBef>
                <a:spcPts val="1798"/>
              </a:spcBef>
              <a:spcAft>
                <a:spcPts val="1798"/>
              </a:spcAft>
              <a:buFont typeface="Arial" pitchFamily="34" charset="0"/>
              <a:buNone/>
              <a:defRPr sz="2399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838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673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51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346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184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02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4857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2695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>
                <a:sym typeface="Wingdings" panose="05000000000000000000" pitchFamily="2" charset="2"/>
              </a:rPr>
              <a:t>  oaic.gov.au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8A9C45-1FB4-4EA8-9BA2-22EBC53ED926}"/>
              </a:ext>
            </a:extLst>
          </p:cNvPr>
          <p:cNvSpPr txBox="1">
            <a:spLocks/>
          </p:cNvSpPr>
          <p:nvPr userDrawn="1"/>
        </p:nvSpPr>
        <p:spPr>
          <a:xfrm>
            <a:off x="1422028" y="4211096"/>
            <a:ext cx="6266076" cy="553998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3930" rtl="0" eaLnBrk="1" latinLnBrk="0" hangingPunct="1">
              <a:lnSpc>
                <a:spcPct val="100000"/>
              </a:lnSpc>
              <a:spcBef>
                <a:spcPts val="1798"/>
              </a:spcBef>
              <a:spcAft>
                <a:spcPts val="1798"/>
              </a:spcAft>
              <a:buFont typeface="Arial" pitchFamily="34" charset="0"/>
              <a:buNone/>
              <a:defRPr sz="2399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838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673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51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346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184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02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4857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2695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>
                <a:solidFill>
                  <a:srgbClr val="002A3A"/>
                </a:solidFill>
                <a:uFill>
                  <a:solidFill>
                    <a:srgbClr val="E0DBE4"/>
                  </a:solidFill>
                </a:uFill>
                <a:sym typeface="Wingdings" panose="05000000000000000000" pitchFamily="2" charset="2"/>
              </a:rPr>
              <a:t>       oaic.gov.au/updates/sign-up</a:t>
            </a:r>
            <a:endParaRPr lang="en-US" sz="2800">
              <a:solidFill>
                <a:srgbClr val="002A3A"/>
              </a:solidFill>
              <a:uFill>
                <a:solidFill>
                  <a:srgbClr val="E0DBE4"/>
                </a:solidFill>
              </a:uFill>
            </a:endParaRPr>
          </a:p>
        </p:txBody>
      </p:sp>
      <p:pic>
        <p:nvPicPr>
          <p:cNvPr id="16" name="Graphic 15" descr="Open envelope outline">
            <a:extLst>
              <a:ext uri="{FF2B5EF4-FFF2-40B4-BE49-F238E27FC236}">
                <a16:creationId xmlns:a16="http://schemas.microsoft.com/office/drawing/2014/main" id="{523FAEFF-2E60-4E67-B28C-8E1CA8305F72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832" y="4270935"/>
            <a:ext cx="394654" cy="3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3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841">
          <p15:clr>
            <a:srgbClr val="FBAE40"/>
          </p15:clr>
        </p15:guide>
        <p15:guide id="3" pos="77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2030" y="1859857"/>
            <a:ext cx="9498383" cy="291938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defRPr lang="en-AU" noProof="0" dirty="0"/>
            </a:lvl1pPr>
            <a:lvl2pPr>
              <a:lnSpc>
                <a:spcPts val="2880"/>
              </a:lnSpc>
              <a:defRPr lang="en-AU" noProof="0" dirty="0"/>
            </a:lvl2pPr>
            <a:lvl3pPr marL="575846" indent="-287924">
              <a:lnSpc>
                <a:spcPts val="2700"/>
              </a:lnSpc>
              <a:buFont typeface="Source Sans Pro" panose="020B0503030403020204" pitchFamily="34" charset="0"/>
              <a:buChar char="―"/>
              <a:defRPr lang="en-AU" noProof="0" dirty="0"/>
            </a:lvl3pPr>
            <a:lvl4pPr>
              <a:lnSpc>
                <a:spcPts val="2700"/>
              </a:lnSpc>
              <a:defRPr lang="en-AU" noProof="0" dirty="0"/>
            </a:lvl4pPr>
            <a:lvl5pPr>
              <a:lnSpc>
                <a:spcPts val="2700"/>
              </a:lnSpc>
              <a:defRPr lang="en-AU" noProof="0" dirty="0"/>
            </a:lvl5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    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64500C7-F161-4ED0-A9C8-E1D57E5153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C4431CC-FA65-41DB-83AA-B769DD5B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041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79">
          <p15:clr>
            <a:srgbClr val="FBAE40"/>
          </p15:clr>
        </p15:guide>
        <p15:guide id="2" orient="horz" pos="11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90" y="96903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3991" y="2372677"/>
            <a:ext cx="5379396" cy="343182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49385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90" y="96903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3991" y="2372677"/>
            <a:ext cx="5379396" cy="3431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38674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3431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201109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AA1622-37C0-4C1F-94EF-CA7734FCD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343182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367679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13073F-DDE0-4CD0-AE8B-38AD419AB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48233" y="5922180"/>
            <a:ext cx="956515" cy="95651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08823AE-3127-48A4-BB08-AEC44CC4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04" y="456219"/>
            <a:ext cx="5844336" cy="1025640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182B37-43F9-4768-B23D-D1F8F50F71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305" y="1859857"/>
            <a:ext cx="5379396" cy="188769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575846" indent="-287924">
              <a:buFont typeface="Source Sans Pro" panose="020B0503030403020204" pitchFamily="34" charset="0"/>
              <a:buChar char="―"/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2400" b="0" i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2400" b="0" i="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AU" noProof="0"/>
              <a:t>Space for copy. </a:t>
            </a:r>
          </a:p>
          <a:p>
            <a:pPr lvl="0"/>
            <a:r>
              <a:rPr lang="en-AU" noProof="0"/>
              <a:t>For different images contact the Strategic Communication team at corporate@oaic.gov.au.</a:t>
            </a:r>
          </a:p>
        </p:txBody>
      </p:sp>
    </p:spTree>
    <p:extLst>
      <p:ext uri="{BB962C8B-B14F-4D97-AF65-F5344CB8AC3E}">
        <p14:creationId xmlns:p14="http://schemas.microsoft.com/office/powerpoint/2010/main" val="321432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56219"/>
            <a:ext cx="9684284" cy="1025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90CC-D631-4610-B2CE-7F481885F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8775" cy="435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313650-C2DE-45C5-9856-FF3C5F128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7334-CA33-40EB-9072-AEF3D25E40C5}" type="datetimeFigureOut">
              <a:rPr lang="en-AU" smtClean="0"/>
              <a:t>26/06/2026</a:t>
            </a:fld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902B02-A218-40EC-A92A-23FBD255D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7938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9A59-1E62-47BB-8533-DE02A77682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9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701" r:id="rId3"/>
    <p:sldLayoutId id="2147483665" r:id="rId4"/>
    <p:sldLayoutId id="2147483715" r:id="rId5"/>
    <p:sldLayoutId id="2147483716" r:id="rId6"/>
    <p:sldLayoutId id="2147483714" r:id="rId7"/>
    <p:sldLayoutId id="2147483718" r:id="rId8"/>
    <p:sldLayoutId id="2147483719" r:id="rId9"/>
    <p:sldLayoutId id="2147483717" r:id="rId10"/>
    <p:sldLayoutId id="2147483720" r:id="rId11"/>
    <p:sldLayoutId id="2147483722" r:id="rId12"/>
    <p:sldLayoutId id="2147483724" r:id="rId13"/>
    <p:sldLayoutId id="2147483723" r:id="rId14"/>
    <p:sldLayoutId id="2147483725" r:id="rId15"/>
    <p:sldLayoutId id="2147483726" r:id="rId16"/>
    <p:sldLayoutId id="2147483728" r:id="rId17"/>
    <p:sldLayoutId id="2147483727" r:id="rId18"/>
    <p:sldLayoutId id="2147483729" r:id="rId19"/>
    <p:sldLayoutId id="2147483730" r:id="rId20"/>
    <p:sldLayoutId id="2147483731" r:id="rId21"/>
    <p:sldLayoutId id="2147483721" r:id="rId22"/>
    <p:sldLayoutId id="2147483698" r:id="rId23"/>
    <p:sldLayoutId id="2147483696" r:id="rId24"/>
    <p:sldLayoutId id="2147483697" r:id="rId25"/>
    <p:sldLayoutId id="2147483699" r:id="rId26"/>
    <p:sldLayoutId id="2147483700" r:id="rId27"/>
    <p:sldLayoutId id="2147483694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12" r:id="rId34"/>
    <p:sldLayoutId id="2147483713" r:id="rId35"/>
  </p:sldLayoutIdLst>
  <p:hf sldNum="0" hdr="0" dt="0"/>
  <p:txStyles>
    <p:titleStyle>
      <a:lvl1pPr algn="l" defTabSz="914204" rtl="0" eaLnBrk="1" latinLnBrk="0" hangingPunct="1">
        <a:lnSpc>
          <a:spcPts val="4000"/>
        </a:lnSpc>
        <a:spcBef>
          <a:spcPct val="0"/>
        </a:spcBef>
        <a:buNone/>
        <a:defRPr sz="2800" b="0" i="0" kern="1200">
          <a:solidFill>
            <a:srgbClr val="002A3A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Arial" pitchFamily="34" charset="0"/>
        </a:defRPr>
      </a:lvl1pPr>
    </p:titleStyle>
    <p:bodyStyle>
      <a:lvl1pPr marL="0" indent="0" algn="l" defTabSz="914204" rtl="0" eaLnBrk="1" latinLnBrk="0" hangingPunct="1">
        <a:lnSpc>
          <a:spcPts val="2880"/>
        </a:lnSpc>
        <a:spcBef>
          <a:spcPts val="1134"/>
        </a:spcBef>
        <a:spcAft>
          <a:spcPts val="850"/>
        </a:spcAft>
        <a:buFont typeface="Arial" pitchFamily="34" charset="0"/>
        <a:buNone/>
        <a:defRPr sz="2400" kern="1200" baseline="0">
          <a:solidFill>
            <a:srgbClr val="002A3A"/>
          </a:solidFill>
          <a:latin typeface="Source Sans Pro" panose="020B0503030403020204" pitchFamily="34" charset="0"/>
          <a:ea typeface="Source Sans Pro" panose="020B0503030403020204" pitchFamily="34" charset="0"/>
          <a:cs typeface="Arial" pitchFamily="34" charset="0"/>
        </a:defRPr>
      </a:lvl1pPr>
      <a:lvl2pPr marL="287924" indent="-287924" algn="l" defTabSz="914204" rtl="0" eaLnBrk="1" latinLnBrk="0" hangingPunct="1">
        <a:lnSpc>
          <a:spcPts val="2880"/>
        </a:lnSpc>
        <a:spcBef>
          <a:spcPts val="1134"/>
        </a:spcBef>
        <a:spcAft>
          <a:spcPts val="850"/>
        </a:spcAft>
        <a:buSzPct val="100000"/>
        <a:buChar char="•"/>
        <a:defRPr sz="2400" kern="1200">
          <a:solidFill>
            <a:srgbClr val="002A3A"/>
          </a:solidFill>
          <a:latin typeface="Source Sans Pro" panose="020B0503030403020204" pitchFamily="34" charset="0"/>
          <a:ea typeface="Source Sans Pro" panose="020B0503030403020204" pitchFamily="34" charset="0"/>
          <a:cs typeface="Arial" pitchFamily="34" charset="0"/>
        </a:defRPr>
      </a:lvl2pPr>
      <a:lvl3pPr marL="575846" indent="-287924" algn="l" defTabSz="914204" rtl="0" eaLnBrk="1" latinLnBrk="0" hangingPunct="1">
        <a:lnSpc>
          <a:spcPts val="2880"/>
        </a:lnSpc>
        <a:spcBef>
          <a:spcPts val="1134"/>
        </a:spcBef>
        <a:spcAft>
          <a:spcPts val="850"/>
        </a:spcAft>
        <a:buChar char="•"/>
        <a:defRPr lang="en-US" sz="2400" kern="1200" noProof="0" dirty="0" smtClean="0">
          <a:solidFill>
            <a:srgbClr val="002A3A"/>
          </a:solidFill>
          <a:latin typeface="Source Sans Pro" panose="020B0503030403020204" pitchFamily="34" charset="0"/>
          <a:ea typeface="Source Sans Pro" panose="020B0503030403020204" pitchFamily="34" charset="0"/>
          <a:cs typeface="Arial" pitchFamily="34" charset="0"/>
        </a:defRPr>
      </a:lvl3pPr>
      <a:lvl4pPr marL="863770" indent="-287924" algn="l" defTabSz="914204" rtl="0" eaLnBrk="1" latinLnBrk="0" hangingPunct="1">
        <a:lnSpc>
          <a:spcPts val="2880"/>
        </a:lnSpc>
        <a:spcBef>
          <a:spcPts val="1134"/>
        </a:spcBef>
        <a:spcAft>
          <a:spcPts val="850"/>
        </a:spcAft>
        <a:buChar char="•"/>
        <a:defRPr sz="2400" kern="1200">
          <a:solidFill>
            <a:srgbClr val="002A3A"/>
          </a:solidFill>
          <a:latin typeface="Source Sans Pro" panose="020B0503030403020204" pitchFamily="34" charset="0"/>
          <a:ea typeface="Source Sans Pro" panose="020B0503030403020204" pitchFamily="34" charset="0"/>
          <a:cs typeface="Arial" pitchFamily="34" charset="0"/>
        </a:defRPr>
      </a:lvl4pPr>
      <a:lvl5pPr marL="1151692" indent="-287924" algn="l" defTabSz="914204" rtl="0" eaLnBrk="1" latinLnBrk="0" hangingPunct="1">
        <a:lnSpc>
          <a:spcPts val="2880"/>
        </a:lnSpc>
        <a:spcBef>
          <a:spcPts val="1134"/>
        </a:spcBef>
        <a:spcAft>
          <a:spcPts val="850"/>
        </a:spcAft>
        <a:buChar char="•"/>
        <a:defRPr sz="2400" kern="1200" baseline="0">
          <a:solidFill>
            <a:srgbClr val="002A3A"/>
          </a:solidFill>
          <a:latin typeface="Source Sans Pro" panose="020B0503030403020204" pitchFamily="34" charset="0"/>
          <a:ea typeface="Source Sans Pro" panose="020B0503030403020204" pitchFamily="34" charset="0"/>
          <a:cs typeface="Arial" pitchFamily="34" charset="0"/>
        </a:defRPr>
      </a:lvl5pPr>
      <a:lvl6pPr marL="1439616" indent="-287924" algn="l" defTabSz="914204" rtl="0" eaLnBrk="1" latinLnBrk="0" hangingPunct="1">
        <a:lnSpc>
          <a:spcPts val="2900"/>
        </a:lnSpc>
        <a:spcBef>
          <a:spcPts val="1134"/>
        </a:spcBef>
        <a:spcAft>
          <a:spcPts val="850"/>
        </a:spcAft>
        <a:buChar char="•"/>
        <a:defRPr sz="2499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727539" indent="-287924" algn="l" defTabSz="914204" rtl="0" eaLnBrk="1" latinLnBrk="0" hangingPunct="1">
        <a:lnSpc>
          <a:spcPts val="2900"/>
        </a:lnSpc>
        <a:spcBef>
          <a:spcPts val="1134"/>
        </a:spcBef>
        <a:spcAft>
          <a:spcPts val="850"/>
        </a:spcAft>
        <a:buChar char="•"/>
        <a:defRPr sz="2499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015462" indent="-287924" algn="l" defTabSz="914204" rtl="0" eaLnBrk="1" latinLnBrk="0" hangingPunct="1">
        <a:lnSpc>
          <a:spcPts val="2900"/>
        </a:lnSpc>
        <a:spcBef>
          <a:spcPts val="1134"/>
        </a:spcBef>
        <a:spcAft>
          <a:spcPts val="850"/>
        </a:spcAft>
        <a:buChar char="•"/>
        <a:defRPr sz="2499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303386" indent="-287924" algn="l" defTabSz="914204" rtl="0" eaLnBrk="1" latinLnBrk="0" hangingPunct="1">
        <a:lnSpc>
          <a:spcPts val="2900"/>
        </a:lnSpc>
        <a:spcBef>
          <a:spcPts val="1134"/>
        </a:spcBef>
        <a:spcAft>
          <a:spcPts val="850"/>
        </a:spcAft>
        <a:buChar char="•"/>
        <a:defRPr sz="2499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04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6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8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9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11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3" algn="l" defTabSz="9142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93">
          <p15:clr>
            <a:srgbClr val="F26B43"/>
          </p15:clr>
        </p15:guide>
        <p15:guide id="2" orient="horz" pos="527">
          <p15:clr>
            <a:srgbClr val="F26B43"/>
          </p15:clr>
        </p15:guide>
        <p15:guide id="3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9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56.sv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2" Type="http://schemas.openxmlformats.org/officeDocument/2006/relationships/image" Target="../media/image57.sv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svg"/><Relationship Id="rId5" Type="http://schemas.openxmlformats.org/officeDocument/2006/relationships/image" Target="../media/image60.svg"/><Relationship Id="rId4" Type="http://schemas.openxmlformats.org/officeDocument/2006/relationships/image" Target="../media/image59.svg"/><Relationship Id="rId9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48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sv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8AEDE36-6674-4C56-BAF5-522D7684A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64" y="2277457"/>
            <a:ext cx="6389282" cy="1259501"/>
          </a:xfrm>
          <a:prstGeom prst="rect">
            <a:avLst/>
          </a:prstGeom>
        </p:spPr>
        <p:txBody>
          <a:bodyPr/>
          <a:lstStyle/>
          <a:p>
            <a:r>
              <a:rPr lang="en-AU" sz="4000">
                <a:latin typeface="+mj-lt"/>
              </a:rPr>
              <a:t>Privacy attitudes and </a:t>
            </a:r>
            <a:br>
              <a:rPr lang="en-AU" sz="4000">
                <a:latin typeface="+mj-lt"/>
              </a:rPr>
            </a:br>
            <a:r>
              <a:rPr lang="en-AU" sz="4000">
                <a:latin typeface="+mj-lt"/>
              </a:rPr>
              <a:t>experiences in Australia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9E41A-E726-40E8-B50B-275692BBE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3534" y="4212683"/>
            <a:ext cx="4925638" cy="1028313"/>
          </a:xfrm>
        </p:spPr>
        <p:txBody>
          <a:bodyPr/>
          <a:lstStyle/>
          <a:p>
            <a:r>
              <a:rPr lang="en-AU"/>
              <a:t>Australian Community Attitudes to Privacy Survey 2026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2E60B1-76EC-9B13-6407-A06161573E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18765" y="0"/>
            <a:ext cx="4776410" cy="3783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B298A-18C6-1E02-A99F-0D89582E6E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55100" y="2019789"/>
            <a:ext cx="6624320" cy="42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C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65440-E80D-E9C8-DBFF-7CCC575C9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34D31-80B8-ACEE-24FE-E2CB2A3A3F24}"/>
              </a:ext>
            </a:extLst>
          </p:cNvPr>
          <p:cNvGrpSpPr/>
          <p:nvPr/>
        </p:nvGrpSpPr>
        <p:grpSpPr>
          <a:xfrm>
            <a:off x="500896" y="373858"/>
            <a:ext cx="955934" cy="955934"/>
            <a:chOff x="3319473" y="3646766"/>
            <a:chExt cx="1656000" cy="1656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D61E1E1-99F7-2F24-2BE3-8D248AE76A0A}"/>
                </a:ext>
              </a:extLst>
            </p:cNvPr>
            <p:cNvSpPr/>
            <p:nvPr/>
          </p:nvSpPr>
          <p:spPr>
            <a:xfrm>
              <a:off x="3319473" y="3646766"/>
              <a:ext cx="1656000" cy="1656000"/>
            </a:xfrm>
            <a:prstGeom prst="ellipse">
              <a:avLst/>
            </a:prstGeom>
            <a:solidFill>
              <a:srgbClr val="005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ECC38BD-897F-C90C-74ED-3E699B3D159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27473" y="3761846"/>
              <a:ext cx="1440000" cy="14400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ADB440-B2F4-0ACC-E139-E5204BE8D68D}"/>
              </a:ext>
            </a:extLst>
          </p:cNvPr>
          <p:cNvSpPr/>
          <p:nvPr/>
        </p:nvSpPr>
        <p:spPr>
          <a:xfrm>
            <a:off x="1519174" y="556739"/>
            <a:ext cx="8431649" cy="645657"/>
          </a:xfrm>
          <a:prstGeom prst="roundRect">
            <a:avLst>
              <a:gd name="adj" fmla="val 50000"/>
            </a:avLst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B457FE-F7C2-2164-D967-7B478B99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377" y="628803"/>
            <a:ext cx="9436152" cy="501530"/>
          </a:xfrm>
        </p:spPr>
        <p:txBody>
          <a:bodyPr/>
          <a:lstStyle/>
          <a:p>
            <a:r>
              <a:rPr lang="en-AU" sz="3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Fairness boundaries, collection limits and trust</a:t>
            </a:r>
            <a:endParaRPr lang="en-AU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83B13BFC-6E60-3ECA-8A85-8B9B7065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72" y="2826943"/>
            <a:ext cx="2124624" cy="889945"/>
          </a:xfrm>
        </p:spPr>
        <p:txBody>
          <a:bodyPr/>
          <a:lstStyle/>
          <a:p>
            <a:pPr algn="ctr"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AU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AU" sz="5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2000" b="1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D4426C88-BFA5-8096-6C22-A68F60544D89}"/>
              </a:ext>
            </a:extLst>
          </p:cNvPr>
          <p:cNvSpPr txBox="1">
            <a:spLocks/>
          </p:cNvSpPr>
          <p:nvPr/>
        </p:nvSpPr>
        <p:spPr>
          <a:xfrm>
            <a:off x="607247" y="3631225"/>
            <a:ext cx="5092355" cy="3120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dirty="0"/>
              <a:t>say it is not fair and reasonable to use personal information for:</a:t>
            </a:r>
            <a:endParaRPr lang="en-AU" sz="14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98E05BBA-5AAF-953E-3B80-A13BED9FC2A6}"/>
              </a:ext>
            </a:extLst>
          </p:cNvPr>
          <p:cNvSpPr txBox="1">
            <a:spLocks/>
          </p:cNvSpPr>
          <p:nvPr/>
        </p:nvSpPr>
        <p:spPr>
          <a:xfrm>
            <a:off x="563240" y="1615568"/>
            <a:ext cx="5520819" cy="4768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Secondary uses are a key ‘red line’.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BC17B84C-5A70-F5F5-51CC-5119245764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5448" y="1"/>
            <a:ext cx="3049727" cy="1864462"/>
          </a:xfrm>
          <a:prstGeom prst="rect">
            <a:avLst/>
          </a:prstGeom>
        </p:spPr>
      </p:pic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DD0C9B9D-4A32-6E3B-94DC-99D923C0EFFD}"/>
              </a:ext>
            </a:extLst>
          </p:cNvPr>
          <p:cNvSpPr txBox="1">
            <a:spLocks/>
          </p:cNvSpPr>
          <p:nvPr/>
        </p:nvSpPr>
        <p:spPr>
          <a:xfrm>
            <a:off x="7877348" y="2806136"/>
            <a:ext cx="2124624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AU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 </a:t>
            </a:r>
            <a:endParaRPr lang="en-AU" sz="2000" b="1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4E0E6CD2-6FF6-FDF4-7F18-D788748BFD37}"/>
              </a:ext>
            </a:extLst>
          </p:cNvPr>
          <p:cNvSpPr txBox="1">
            <a:spLocks/>
          </p:cNvSpPr>
          <p:nvPr/>
        </p:nvSpPr>
        <p:spPr>
          <a:xfrm>
            <a:off x="6617971" y="3631225"/>
            <a:ext cx="4494645" cy="773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dirty="0"/>
              <a:t>consider it unacceptable for organisations to use personal information provided for a service to train AI systems after the service has been completed.</a:t>
            </a:r>
            <a:endParaRPr lang="en-AU" sz="1400" kern="1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1DEF03-408C-481C-0C68-3E4647F6B1CB}"/>
              </a:ext>
            </a:extLst>
          </p:cNvPr>
          <p:cNvGrpSpPr/>
          <p:nvPr/>
        </p:nvGrpSpPr>
        <p:grpSpPr>
          <a:xfrm>
            <a:off x="1530212" y="2241893"/>
            <a:ext cx="3298594" cy="703388"/>
            <a:chOff x="609628" y="3959352"/>
            <a:chExt cx="3298594" cy="7033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EBDEE8-ACF5-CDC0-57BA-72BE4AD2EEA2}"/>
                </a:ext>
              </a:extLst>
            </p:cNvPr>
            <p:cNvGrpSpPr/>
            <p:nvPr/>
          </p:nvGrpSpPr>
          <p:grpSpPr>
            <a:xfrm>
              <a:off x="609628" y="3959352"/>
              <a:ext cx="271215" cy="703388"/>
              <a:chOff x="609628" y="3959352"/>
              <a:chExt cx="271215" cy="70338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254010-ACD0-3580-FCA6-8B299A4A4548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2E99C0C-704D-9AB8-B2A5-93684CCB9742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BACB6E0-B79E-9585-69F8-337878F29DCA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826B79-2502-3399-DBD7-A1BD3E58D780}"/>
                </a:ext>
              </a:extLst>
            </p:cNvPr>
            <p:cNvGrpSpPr/>
            <p:nvPr/>
          </p:nvGrpSpPr>
          <p:grpSpPr>
            <a:xfrm>
              <a:off x="955209" y="3959352"/>
              <a:ext cx="271215" cy="703388"/>
              <a:chOff x="609628" y="3959352"/>
              <a:chExt cx="271215" cy="70338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085341-937F-80D2-275A-D62086F67254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81ADE48-E91B-468E-568D-658D2148923A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B928E0D-F853-A17F-0117-6E223AF37F85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47A245-06D9-6709-225C-01554A01D2D6}"/>
                </a:ext>
              </a:extLst>
            </p:cNvPr>
            <p:cNvGrpSpPr/>
            <p:nvPr/>
          </p:nvGrpSpPr>
          <p:grpSpPr>
            <a:xfrm>
              <a:off x="1287655" y="3959352"/>
              <a:ext cx="271215" cy="703388"/>
              <a:chOff x="609628" y="3959352"/>
              <a:chExt cx="271215" cy="70338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D9B8CDD-C049-AEE1-6102-15521B6A3BB7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D596012-7E07-80F9-5212-3E3E795CD4C8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F6C74AAB-F744-4AEC-C456-56DA02E2E593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0E475CE-343C-2F14-6E2E-4E8461462855}"/>
                </a:ext>
              </a:extLst>
            </p:cNvPr>
            <p:cNvGrpSpPr/>
            <p:nvPr/>
          </p:nvGrpSpPr>
          <p:grpSpPr>
            <a:xfrm>
              <a:off x="1627124" y="3959352"/>
              <a:ext cx="271215" cy="703388"/>
              <a:chOff x="609628" y="3959352"/>
              <a:chExt cx="271215" cy="70338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0DBE63B-743D-F447-CC09-43993E6BCBD4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8BC075D-7812-0020-1A75-46BD39B6A2ED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3F93A83-F5EB-30FC-CAF9-BC55C77C520C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9DE0880-9FC3-1D54-4C6B-433D0F161B4E}"/>
                </a:ext>
              </a:extLst>
            </p:cNvPr>
            <p:cNvGrpSpPr/>
            <p:nvPr/>
          </p:nvGrpSpPr>
          <p:grpSpPr>
            <a:xfrm>
              <a:off x="1953065" y="3959352"/>
              <a:ext cx="271215" cy="703388"/>
              <a:chOff x="609628" y="3959352"/>
              <a:chExt cx="271215" cy="70338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F0BFE42-CD62-F55D-61B0-DCC16D88D12C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E80D9CA-BA22-2D7D-B51E-019667400586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C3AC2399-3C9D-23DE-B9AC-6E3F276DE0E3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438DA-C4E1-25F8-E8AC-E4877E4DEB84}"/>
                </a:ext>
              </a:extLst>
            </p:cNvPr>
            <p:cNvGrpSpPr/>
            <p:nvPr/>
          </p:nvGrpSpPr>
          <p:grpSpPr>
            <a:xfrm>
              <a:off x="2298646" y="3959352"/>
              <a:ext cx="271215" cy="703388"/>
              <a:chOff x="609628" y="3959352"/>
              <a:chExt cx="271215" cy="70338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34230D6-F99A-B6C4-206F-B9B200A4AED9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2C8A7F7-032F-1D74-65A0-8AD7B9DBE97A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05002F1-D4C5-CACA-6194-DAD8C9B854FE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743CBC1-B5A5-67FD-14C1-270F11262754}"/>
                </a:ext>
              </a:extLst>
            </p:cNvPr>
            <p:cNvGrpSpPr/>
            <p:nvPr/>
          </p:nvGrpSpPr>
          <p:grpSpPr>
            <a:xfrm>
              <a:off x="2631092" y="3959352"/>
              <a:ext cx="271215" cy="703388"/>
              <a:chOff x="609628" y="3959352"/>
              <a:chExt cx="271215" cy="703388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F437F2B-A9F0-2A05-239F-BB0074DEE64E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D309510-2560-E17A-CEEB-40B7C7E2B7F4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8F4B7AFF-DB90-022B-808C-29BB00577C54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093ED7-A1D8-3F1B-EF54-EB09AED2B1DF}"/>
                </a:ext>
              </a:extLst>
            </p:cNvPr>
            <p:cNvGrpSpPr/>
            <p:nvPr/>
          </p:nvGrpSpPr>
          <p:grpSpPr>
            <a:xfrm>
              <a:off x="2970561" y="3959352"/>
              <a:ext cx="271215" cy="703388"/>
              <a:chOff x="609628" y="3959352"/>
              <a:chExt cx="271215" cy="70338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8DC55B1-9DC6-0313-06EF-F6973F18B117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7FE73F2-E17E-9981-4A9A-F2BE1098AA2B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5F6DF93-547B-3E53-7064-364BCE4BA533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EB17929-0994-5A8A-98F8-D1FD09DA72EB}"/>
                </a:ext>
              </a:extLst>
            </p:cNvPr>
            <p:cNvGrpSpPr/>
            <p:nvPr/>
          </p:nvGrpSpPr>
          <p:grpSpPr>
            <a:xfrm>
              <a:off x="3297538" y="3959352"/>
              <a:ext cx="271215" cy="703388"/>
              <a:chOff x="609628" y="3959352"/>
              <a:chExt cx="271215" cy="70338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D94FC02-6041-DB92-3B62-EC7941ED8D3F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75DDC801-8A1E-A9A1-F027-BBB2060C64F4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E056CAE3-8D3B-2FC0-7EBC-25A52738F23D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910124-C8C5-DD74-A488-3138A1318506}"/>
                </a:ext>
              </a:extLst>
            </p:cNvPr>
            <p:cNvGrpSpPr/>
            <p:nvPr/>
          </p:nvGrpSpPr>
          <p:grpSpPr>
            <a:xfrm>
              <a:off x="3637007" y="3959352"/>
              <a:ext cx="271215" cy="703388"/>
              <a:chOff x="609628" y="3959352"/>
              <a:chExt cx="271215" cy="703388"/>
            </a:xfrm>
            <a:solidFill>
              <a:schemeClr val="bg1"/>
            </a:solidFill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478BCCF-4925-646A-5F9D-BE2BCC317E0D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82D1A6D1-08FF-A868-DA33-12A6E1154772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846DC28-29DA-EAAA-C7B9-928E6B4103EA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86CE08-68F1-DF41-F170-FAFAD11ADD10}"/>
              </a:ext>
            </a:extLst>
          </p:cNvPr>
          <p:cNvGrpSpPr/>
          <p:nvPr/>
        </p:nvGrpSpPr>
        <p:grpSpPr>
          <a:xfrm>
            <a:off x="7250642" y="2241893"/>
            <a:ext cx="3298594" cy="703388"/>
            <a:chOff x="609628" y="4895814"/>
            <a:chExt cx="3298594" cy="70338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E0E9E3C-7555-C2AF-F409-654508DE177D}"/>
                </a:ext>
              </a:extLst>
            </p:cNvPr>
            <p:cNvGrpSpPr/>
            <p:nvPr/>
          </p:nvGrpSpPr>
          <p:grpSpPr>
            <a:xfrm>
              <a:off x="609628" y="4895814"/>
              <a:ext cx="271215" cy="703388"/>
              <a:chOff x="609628" y="3959352"/>
              <a:chExt cx="271215" cy="70338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94888EA-C353-3211-D395-048C2AF79EFF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0214F57-BDBF-FA01-AB4A-995925C4D779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D2F86DD-50FF-6493-0481-A1FB90547A3B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FA05D23-58E3-1F93-2DF5-D538853691A7}"/>
                </a:ext>
              </a:extLst>
            </p:cNvPr>
            <p:cNvGrpSpPr/>
            <p:nvPr/>
          </p:nvGrpSpPr>
          <p:grpSpPr>
            <a:xfrm>
              <a:off x="955209" y="4895814"/>
              <a:ext cx="271215" cy="703388"/>
              <a:chOff x="609628" y="3959352"/>
              <a:chExt cx="271215" cy="70338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79B3FD2-CC0D-2F07-79E3-899E62F8344E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3463147E-07E1-EBE4-2889-0536107300C3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6D4179F-460D-B1E9-70A0-AB8A49087640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2AC4CAE-5AC3-6BBB-FFAA-4374F2B45980}"/>
                </a:ext>
              </a:extLst>
            </p:cNvPr>
            <p:cNvGrpSpPr/>
            <p:nvPr/>
          </p:nvGrpSpPr>
          <p:grpSpPr>
            <a:xfrm>
              <a:off x="1287655" y="4895814"/>
              <a:ext cx="271215" cy="703388"/>
              <a:chOff x="609628" y="3959352"/>
              <a:chExt cx="271215" cy="703388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A70DB9B-46DF-ABE8-FEA7-50D12B9607A9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9590AC0-B30B-55E9-EBC7-D36E240C0667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2016E3A8-11C6-4A59-2A43-EE2537A1037A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4C914B3-90ED-B606-9F7A-46738AC597F7}"/>
                </a:ext>
              </a:extLst>
            </p:cNvPr>
            <p:cNvGrpSpPr/>
            <p:nvPr/>
          </p:nvGrpSpPr>
          <p:grpSpPr>
            <a:xfrm>
              <a:off x="1627124" y="4895814"/>
              <a:ext cx="271215" cy="703388"/>
              <a:chOff x="609628" y="3959352"/>
              <a:chExt cx="271215" cy="703388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5764A71-8A44-1A97-2904-EA9E4B9F65DB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DE4FA65E-D2E6-2240-40B1-1DEF03EA2448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A982C3DF-17E6-E577-1A84-9310191E0DC6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3C064C5-7B76-587E-37F7-EF720515E168}"/>
                </a:ext>
              </a:extLst>
            </p:cNvPr>
            <p:cNvGrpSpPr/>
            <p:nvPr/>
          </p:nvGrpSpPr>
          <p:grpSpPr>
            <a:xfrm>
              <a:off x="1953065" y="4895814"/>
              <a:ext cx="271215" cy="703388"/>
              <a:chOff x="609628" y="3959352"/>
              <a:chExt cx="271215" cy="703388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651ED0A-87D0-CC78-92C4-D1FF2B0D8C6F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E6029138-CB3C-3E4D-E845-30A5D4BCFF0B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EA4525BF-23BB-259C-E6A1-32F94DCC8ADB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0091F98-0A40-BEF6-DD09-989269568281}"/>
                </a:ext>
              </a:extLst>
            </p:cNvPr>
            <p:cNvGrpSpPr/>
            <p:nvPr/>
          </p:nvGrpSpPr>
          <p:grpSpPr>
            <a:xfrm>
              <a:off x="2298646" y="4895814"/>
              <a:ext cx="271215" cy="703388"/>
              <a:chOff x="609628" y="3959352"/>
              <a:chExt cx="271215" cy="70338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41D4DB6-FC21-0BD6-886C-799FA5AAF620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E3645B0F-8CA7-2553-3552-6E595B5A84DA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A2704AE3-8981-0E98-661C-A7C7F2A50AAD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032F95D-93C8-04A1-FA96-64FAA44E0344}"/>
                </a:ext>
              </a:extLst>
            </p:cNvPr>
            <p:cNvGrpSpPr/>
            <p:nvPr/>
          </p:nvGrpSpPr>
          <p:grpSpPr>
            <a:xfrm>
              <a:off x="2631092" y="4895814"/>
              <a:ext cx="271215" cy="703388"/>
              <a:chOff x="609628" y="3959352"/>
              <a:chExt cx="271215" cy="703388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F488A0D-F42B-56BC-14AD-4324C6D515D1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AF10E75-441D-B08A-B58B-2B121E71D166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BC88AFD-1CB4-E292-E237-046B08B4B397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solidFill>
                <a:srgbClr val="005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151733C-3AD7-E9BB-082B-438620F26A59}"/>
                </a:ext>
              </a:extLst>
            </p:cNvPr>
            <p:cNvGrpSpPr/>
            <p:nvPr/>
          </p:nvGrpSpPr>
          <p:grpSpPr>
            <a:xfrm>
              <a:off x="2970561" y="4895814"/>
              <a:ext cx="271215" cy="703388"/>
              <a:chOff x="609628" y="3959352"/>
              <a:chExt cx="271215" cy="70338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CB9E3F2-2081-DB82-7766-425B9C862810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53A0383-026E-7E8D-96EA-A41ABE39E5C1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00BD5D4-AA3A-DAAE-5AEA-074D5E80A659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90774D4-FC54-1352-CEC2-7F0B0C29CF48}"/>
                </a:ext>
              </a:extLst>
            </p:cNvPr>
            <p:cNvGrpSpPr/>
            <p:nvPr/>
          </p:nvGrpSpPr>
          <p:grpSpPr>
            <a:xfrm>
              <a:off x="3297538" y="4895814"/>
              <a:ext cx="271215" cy="703388"/>
              <a:chOff x="609628" y="3959352"/>
              <a:chExt cx="271215" cy="703388"/>
            </a:xfrm>
            <a:solidFill>
              <a:schemeClr val="bg1"/>
            </a:solidFill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82A8D04-BA37-B05D-FD16-56811CE30002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2392CCAE-9B9F-6717-3672-66809F75C32D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0568FA5F-68F4-FA0D-5810-9C9FFC906C07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0ACC00A-488D-76BD-4921-5F2975663E14}"/>
                </a:ext>
              </a:extLst>
            </p:cNvPr>
            <p:cNvGrpSpPr/>
            <p:nvPr/>
          </p:nvGrpSpPr>
          <p:grpSpPr>
            <a:xfrm>
              <a:off x="3637007" y="4895814"/>
              <a:ext cx="271215" cy="703388"/>
              <a:chOff x="609628" y="3959352"/>
              <a:chExt cx="271215" cy="703388"/>
            </a:xfrm>
            <a:solidFill>
              <a:schemeClr val="bg1"/>
            </a:solidFill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CBCF336-D4C1-6303-1E52-024A0B2C4E58}"/>
                  </a:ext>
                </a:extLst>
              </p:cNvPr>
              <p:cNvSpPr/>
              <p:nvPr/>
            </p:nvSpPr>
            <p:spPr>
              <a:xfrm>
                <a:off x="658368" y="3959352"/>
                <a:ext cx="173736" cy="1737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572FBE1F-7444-7687-7974-3D119CA73CAC}"/>
                  </a:ext>
                </a:extLst>
              </p:cNvPr>
              <p:cNvSpPr/>
              <p:nvPr/>
            </p:nvSpPr>
            <p:spPr>
              <a:xfrm>
                <a:off x="609628" y="4151376"/>
                <a:ext cx="271215" cy="2782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2FBF866E-48B1-01B3-C527-BE86A34237C6}"/>
                  </a:ext>
                </a:extLst>
              </p:cNvPr>
              <p:cNvSpPr/>
              <p:nvPr/>
            </p:nvSpPr>
            <p:spPr>
              <a:xfrm>
                <a:off x="665390" y="4384450"/>
                <a:ext cx="159689" cy="278290"/>
              </a:xfrm>
              <a:prstGeom prst="roundRect">
                <a:avLst>
                  <a:gd name="adj" fmla="val 304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 err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3" name="Content Placeholder 1">
            <a:extLst>
              <a:ext uri="{FF2B5EF4-FFF2-40B4-BE49-F238E27FC236}">
                <a16:creationId xmlns:a16="http://schemas.microsoft.com/office/drawing/2014/main" id="{4360F271-BA60-6A73-9735-620B95C91444}"/>
              </a:ext>
            </a:extLst>
          </p:cNvPr>
          <p:cNvSpPr txBox="1">
            <a:spLocks/>
          </p:cNvSpPr>
          <p:nvPr/>
        </p:nvSpPr>
        <p:spPr>
          <a:xfrm>
            <a:off x="728814" y="3964749"/>
            <a:ext cx="5520819" cy="24929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selling/trading personal information (96% vs 87% in 2023)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online tracking, profiling and targeted advertising to children </a:t>
            </a:r>
            <a:br>
              <a:rPr lang="en-AU" sz="1400" dirty="0"/>
            </a:br>
            <a:r>
              <a:rPr lang="en-AU" sz="1400" dirty="0"/>
              <a:t>(96% vs 89% in 2023) or other vulnerable individuals (95% vs </a:t>
            </a:r>
            <a:br>
              <a:rPr lang="en-AU" sz="1400" dirty="0"/>
            </a:br>
            <a:r>
              <a:rPr lang="en-AU" sz="1400" dirty="0"/>
              <a:t>88% in 2023)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unnecessary location tracking (94% vs 87% in 2023)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training AI models/products (93%)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significant AI-informed decision (91% vs 70% in 2023)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differential pricing (91%)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targeted advertising based on sensitive data (91% vs 84% in 2023). </a:t>
            </a:r>
            <a:endParaRPr lang="en-AU" sz="1400" kern="1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0FF4A93-7F5C-FD33-BC55-ECBAFCBD5F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7735" y="4536224"/>
            <a:ext cx="2937639" cy="18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C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BC8A09-F151-6F5A-F86A-9998E757B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D6660C06-983E-5CB6-EE40-8D12A8C7570C}"/>
              </a:ext>
            </a:extLst>
          </p:cNvPr>
          <p:cNvSpPr/>
          <p:nvPr/>
        </p:nvSpPr>
        <p:spPr>
          <a:xfrm>
            <a:off x="694519" y="4661693"/>
            <a:ext cx="1535463" cy="1535463"/>
          </a:xfrm>
          <a:prstGeom prst="ellipse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94A924-5B43-6270-F5FD-017D1FE7CA63}"/>
              </a:ext>
            </a:extLst>
          </p:cNvPr>
          <p:cNvSpPr/>
          <p:nvPr/>
        </p:nvSpPr>
        <p:spPr>
          <a:xfrm>
            <a:off x="4173324" y="4661693"/>
            <a:ext cx="1535463" cy="1535463"/>
          </a:xfrm>
          <a:prstGeom prst="ellipse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5DD6474-A2CE-01B2-7B3F-44A93326575E}"/>
              </a:ext>
            </a:extLst>
          </p:cNvPr>
          <p:cNvSpPr/>
          <p:nvPr/>
        </p:nvSpPr>
        <p:spPr>
          <a:xfrm>
            <a:off x="2434067" y="4661693"/>
            <a:ext cx="1535463" cy="1535463"/>
          </a:xfrm>
          <a:prstGeom prst="ellipse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8527846-7810-A51A-FF2C-EBF9A886376B}"/>
              </a:ext>
            </a:extLst>
          </p:cNvPr>
          <p:cNvSpPr/>
          <p:nvPr/>
        </p:nvSpPr>
        <p:spPr>
          <a:xfrm>
            <a:off x="3357713" y="3124944"/>
            <a:ext cx="1535463" cy="1535463"/>
          </a:xfrm>
          <a:prstGeom prst="ellipse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BC3567-E980-C207-1C24-330F6A92C193}"/>
              </a:ext>
            </a:extLst>
          </p:cNvPr>
          <p:cNvSpPr/>
          <p:nvPr/>
        </p:nvSpPr>
        <p:spPr>
          <a:xfrm>
            <a:off x="1516269" y="3124944"/>
            <a:ext cx="1535463" cy="1535463"/>
          </a:xfrm>
          <a:prstGeom prst="ellipse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ACC899-602C-0D74-7956-F7F8CFA02BC3}"/>
              </a:ext>
            </a:extLst>
          </p:cNvPr>
          <p:cNvGrpSpPr/>
          <p:nvPr/>
        </p:nvGrpSpPr>
        <p:grpSpPr>
          <a:xfrm>
            <a:off x="500896" y="373858"/>
            <a:ext cx="955934" cy="955934"/>
            <a:chOff x="3319473" y="3646766"/>
            <a:chExt cx="1656000" cy="1656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6610A9-BEEC-A79E-5C5C-A24249EF6BA8}"/>
                </a:ext>
              </a:extLst>
            </p:cNvPr>
            <p:cNvSpPr/>
            <p:nvPr/>
          </p:nvSpPr>
          <p:spPr>
            <a:xfrm>
              <a:off x="3319473" y="3646766"/>
              <a:ext cx="1656000" cy="1656000"/>
            </a:xfrm>
            <a:prstGeom prst="ellipse">
              <a:avLst/>
            </a:prstGeom>
            <a:solidFill>
              <a:srgbClr val="005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6EBAA45-8B97-1B72-F524-759CA52B59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427473" y="3761846"/>
              <a:ext cx="1440000" cy="14400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9EAEB5-58D7-37EF-2D6E-EF58847DA835}"/>
              </a:ext>
            </a:extLst>
          </p:cNvPr>
          <p:cNvSpPr/>
          <p:nvPr/>
        </p:nvSpPr>
        <p:spPr>
          <a:xfrm>
            <a:off x="1519174" y="556739"/>
            <a:ext cx="8431649" cy="645657"/>
          </a:xfrm>
          <a:prstGeom prst="roundRect">
            <a:avLst>
              <a:gd name="adj" fmla="val 50000"/>
            </a:avLst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2ACE845-C9B2-6381-2B4E-31FCD214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377" y="628803"/>
            <a:ext cx="9436152" cy="501530"/>
          </a:xfrm>
        </p:spPr>
        <p:txBody>
          <a:bodyPr/>
          <a:lstStyle/>
          <a:p>
            <a:r>
              <a:rPr lang="en-AU" sz="3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Fairness boundaries, collection limits and trust</a:t>
            </a:r>
            <a:endParaRPr lang="en-AU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6B29BAE-DA68-61E2-5BEB-3CB0BFBE27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45448" y="1"/>
            <a:ext cx="3049727" cy="1864462"/>
          </a:xfrm>
          <a:prstGeom prst="rect">
            <a:avLst/>
          </a:prstGeom>
        </p:spPr>
      </p:pic>
      <p:sp>
        <p:nvSpPr>
          <p:cNvPr id="25" name="Title 2">
            <a:extLst>
              <a:ext uri="{FF2B5EF4-FFF2-40B4-BE49-F238E27FC236}">
                <a16:creationId xmlns:a16="http://schemas.microsoft.com/office/drawing/2014/main" id="{FC602228-9511-CE85-464A-5A381C24C95D}"/>
              </a:ext>
            </a:extLst>
          </p:cNvPr>
          <p:cNvSpPr txBox="1">
            <a:spLocks/>
          </p:cNvSpPr>
          <p:nvPr/>
        </p:nvSpPr>
        <p:spPr>
          <a:xfrm>
            <a:off x="643797" y="1719219"/>
            <a:ext cx="5453790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Trust varies </a:t>
            </a:r>
            <a:r>
              <a:rPr lang="en-AU" sz="2400" dirty="0"/>
              <a:t>sharply across sectors and has declined across many commercial industries.</a:t>
            </a: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2400" dirty="0">
              <a:latin typeface="+mj-lt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33E886F-2C6C-9F62-6DBB-0B4543BE5801}"/>
              </a:ext>
            </a:extLst>
          </p:cNvPr>
          <p:cNvSpPr txBox="1">
            <a:spLocks/>
          </p:cNvSpPr>
          <p:nvPr/>
        </p:nvSpPr>
        <p:spPr>
          <a:xfrm>
            <a:off x="1227241" y="3302893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74%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B44D52A-BC35-62C9-4071-52E2F83EC020}"/>
              </a:ext>
            </a:extLst>
          </p:cNvPr>
          <p:cNvSpPr txBox="1">
            <a:spLocks/>
          </p:cNvSpPr>
          <p:nvPr/>
        </p:nvSpPr>
        <p:spPr>
          <a:xfrm>
            <a:off x="1414373" y="3853658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health service providers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3637F34-9D52-0B97-4880-8736A27E75A6}"/>
              </a:ext>
            </a:extLst>
          </p:cNvPr>
          <p:cNvSpPr txBox="1">
            <a:spLocks/>
          </p:cNvSpPr>
          <p:nvPr/>
        </p:nvSpPr>
        <p:spPr>
          <a:xfrm>
            <a:off x="3068685" y="3302893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68%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3AEFC9C-C7E5-7A8B-E063-418C4E973233}"/>
              </a:ext>
            </a:extLst>
          </p:cNvPr>
          <p:cNvSpPr txBox="1">
            <a:spLocks/>
          </p:cNvSpPr>
          <p:nvPr/>
        </p:nvSpPr>
        <p:spPr>
          <a:xfrm>
            <a:off x="3255817" y="3853658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government agencies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A1BDA785-4264-6112-FAB2-4E33763CBC48}"/>
              </a:ext>
            </a:extLst>
          </p:cNvPr>
          <p:cNvSpPr txBox="1">
            <a:spLocks/>
          </p:cNvSpPr>
          <p:nvPr/>
        </p:nvSpPr>
        <p:spPr>
          <a:xfrm>
            <a:off x="395022" y="4734384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689D96C6-75FC-C2EF-D1EF-323D5EC3FE46}"/>
              </a:ext>
            </a:extLst>
          </p:cNvPr>
          <p:cNvSpPr txBox="1">
            <a:spLocks/>
          </p:cNvSpPr>
          <p:nvPr/>
        </p:nvSpPr>
        <p:spPr>
          <a:xfrm>
            <a:off x="582154" y="5285149"/>
            <a:ext cx="1739257" cy="7416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social media companies</a:t>
            </a:r>
            <a:b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1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(vs 14% in 2023)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3476DB8D-330D-0490-F84E-0CFD81ABC652}"/>
              </a:ext>
            </a:extLst>
          </p:cNvPr>
          <p:cNvSpPr txBox="1">
            <a:spLocks/>
          </p:cNvSpPr>
          <p:nvPr/>
        </p:nvSpPr>
        <p:spPr>
          <a:xfrm>
            <a:off x="2113049" y="4839883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BAD6386F-4290-C230-D286-FE4BD22A4098}"/>
              </a:ext>
            </a:extLst>
          </p:cNvPr>
          <p:cNvSpPr txBox="1">
            <a:spLocks/>
          </p:cNvSpPr>
          <p:nvPr/>
        </p:nvSpPr>
        <p:spPr>
          <a:xfrm>
            <a:off x="2300181" y="5390648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data </a:t>
            </a:r>
            <a:b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brokers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6E24FE25-115A-22D4-5B6E-E8FE18999CE6}"/>
              </a:ext>
            </a:extLst>
          </p:cNvPr>
          <p:cNvSpPr txBox="1">
            <a:spLocks/>
          </p:cNvSpPr>
          <p:nvPr/>
        </p:nvSpPr>
        <p:spPr>
          <a:xfrm>
            <a:off x="3884296" y="4835307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B25B4CAC-E4C9-E51D-910C-4A7FEA96C32F}"/>
              </a:ext>
            </a:extLst>
          </p:cNvPr>
          <p:cNvSpPr txBox="1">
            <a:spLocks/>
          </p:cNvSpPr>
          <p:nvPr/>
        </p:nvSpPr>
        <p:spPr>
          <a:xfrm>
            <a:off x="4071428" y="5386072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AI</a:t>
            </a:r>
            <a:b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companies</a:t>
            </a: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A026C1E1-CB6A-9B74-E55E-BF4DB0A6A160}"/>
              </a:ext>
            </a:extLst>
          </p:cNvPr>
          <p:cNvSpPr txBox="1">
            <a:spLocks/>
          </p:cNvSpPr>
          <p:nvPr/>
        </p:nvSpPr>
        <p:spPr>
          <a:xfrm>
            <a:off x="6577453" y="1714643"/>
            <a:ext cx="4807382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dirty="0"/>
              <a:t>People distinguish between necessary and excessive collection.</a:t>
            </a:r>
            <a:endParaRPr lang="en-AU" sz="2400" dirty="0">
              <a:latin typeface="+mj-lt"/>
            </a:endParaRPr>
          </a:p>
        </p:txBody>
      </p: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95014EEA-EFA7-D287-717D-664EF9EBD0A0}"/>
              </a:ext>
            </a:extLst>
          </p:cNvPr>
          <p:cNvSpPr txBox="1">
            <a:spLocks/>
          </p:cNvSpPr>
          <p:nvPr/>
        </p:nvSpPr>
        <p:spPr>
          <a:xfrm>
            <a:off x="6485835" y="3336753"/>
            <a:ext cx="5354105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92%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33E80446-889B-905C-3D29-BF65395F416F}"/>
              </a:ext>
            </a:extLst>
          </p:cNvPr>
          <p:cNvSpPr txBox="1">
            <a:spLocks/>
          </p:cNvSpPr>
          <p:nvPr/>
        </p:nvSpPr>
        <p:spPr>
          <a:xfrm>
            <a:off x="6485836" y="4261574"/>
            <a:ext cx="4637571" cy="1856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dirty="0"/>
              <a:t>say there are some types of information organisations should never collect. Information about sexual orientation (72%) and biometrics (71%) feel excessive or unjustified in most situations, regardless of the organisation or purpose.</a:t>
            </a:r>
            <a:endParaRPr lang="en-AU" sz="1800" kern="100" dirty="0"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6DBD99-AF8C-3154-8C6E-C0DD9DB77597}"/>
              </a:ext>
            </a:extLst>
          </p:cNvPr>
          <p:cNvSpPr txBox="1"/>
          <p:nvPr/>
        </p:nvSpPr>
        <p:spPr>
          <a:xfrm>
            <a:off x="6485835" y="2569660"/>
            <a:ext cx="5065543" cy="73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04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000" dirty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People view the provision of basic identifiers to access a service as reasonable, but </a:t>
            </a:r>
          </a:p>
        </p:txBody>
      </p:sp>
    </p:spTree>
    <p:extLst>
      <p:ext uri="{BB962C8B-B14F-4D97-AF65-F5344CB8AC3E}">
        <p14:creationId xmlns:p14="http://schemas.microsoft.com/office/powerpoint/2010/main" val="52044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697A5-3AC0-FF7C-6F48-F63C85ED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FFD2B3-0BAC-122D-FCEC-2E845DE1FD34}"/>
              </a:ext>
            </a:extLst>
          </p:cNvPr>
          <p:cNvSpPr/>
          <p:nvPr/>
        </p:nvSpPr>
        <p:spPr>
          <a:xfrm>
            <a:off x="7131618" y="5094261"/>
            <a:ext cx="1174421" cy="510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437A44-C94B-3154-ECB5-E8CD845CB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028" y="369164"/>
            <a:ext cx="1158996" cy="1158586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7DF2A1F8-FCC9-6525-8564-F2C088B230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1648"/>
          <a:stretch>
            <a:fillRect/>
          </a:stretch>
        </p:blipFill>
        <p:spPr>
          <a:xfrm>
            <a:off x="0" y="-38562"/>
            <a:ext cx="3180080" cy="68981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52E64-07F7-DFA5-314B-8D38F54F8B0D}"/>
              </a:ext>
            </a:extLst>
          </p:cNvPr>
          <p:cNvSpPr/>
          <p:nvPr/>
        </p:nvSpPr>
        <p:spPr>
          <a:xfrm>
            <a:off x="4488285" y="608713"/>
            <a:ext cx="7398915" cy="645657"/>
          </a:xfrm>
          <a:prstGeom prst="roundRect">
            <a:avLst>
              <a:gd name="adj" fmla="val 50000"/>
            </a:avLst>
          </a:prstGeom>
          <a:solidFill>
            <a:srgbClr val="EF9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5E23454-66EB-CAEA-A714-CF0F77E7BA39}"/>
              </a:ext>
            </a:extLst>
          </p:cNvPr>
          <p:cNvSpPr txBox="1">
            <a:spLocks/>
          </p:cNvSpPr>
          <p:nvPr/>
        </p:nvSpPr>
        <p:spPr>
          <a:xfrm>
            <a:off x="4763939" y="680777"/>
            <a:ext cx="8177509" cy="5015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Rights, redress and support for stronger protections</a:t>
            </a:r>
            <a:endParaRPr lang="en-AU" sz="2400" dirty="0">
              <a:latin typeface="+mj-lt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0DBB0D4A-D4DE-71A6-7DA4-208327EF36FB}"/>
              </a:ext>
            </a:extLst>
          </p:cNvPr>
          <p:cNvSpPr txBox="1">
            <a:spLocks/>
          </p:cNvSpPr>
          <p:nvPr/>
        </p:nvSpPr>
        <p:spPr>
          <a:xfrm>
            <a:off x="3685369" y="1755876"/>
            <a:ext cx="7158339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Many people don’t feel equipped to use their rights.</a:t>
            </a:r>
            <a:endParaRPr lang="en-AU" sz="24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19A48F-B282-4CEB-3603-AED1549384AE}"/>
              </a:ext>
            </a:extLst>
          </p:cNvPr>
          <p:cNvGrpSpPr/>
          <p:nvPr/>
        </p:nvGrpSpPr>
        <p:grpSpPr>
          <a:xfrm>
            <a:off x="4204801" y="2565254"/>
            <a:ext cx="2220869" cy="2220869"/>
            <a:chOff x="4417009" y="3247243"/>
            <a:chExt cx="2220869" cy="22208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917CAC-6174-E02E-709A-0C27894A8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009" y="3247243"/>
              <a:ext cx="2220869" cy="2220869"/>
            </a:xfrm>
            <a:prstGeom prst="rect">
              <a:avLst/>
            </a:prstGeom>
          </p:spPr>
        </p:pic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A8B6EEBE-22EE-A0FF-F449-C85200B73A98}"/>
                </a:ext>
              </a:extLst>
            </p:cNvPr>
            <p:cNvSpPr txBox="1">
              <a:spLocks/>
            </p:cNvSpPr>
            <p:nvPr/>
          </p:nvSpPr>
          <p:spPr>
            <a:xfrm>
              <a:off x="4773589" y="3887836"/>
              <a:ext cx="1507707" cy="9396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204" rtl="0" eaLnBrk="1" latinLnBrk="0" hangingPunct="1">
                <a:lnSpc>
                  <a:spcPts val="2880"/>
                </a:lnSpc>
                <a:spcBef>
                  <a:spcPts val="1200"/>
                </a:spcBef>
                <a:spcAft>
                  <a:spcPts val="1200"/>
                </a:spcAft>
                <a:buFont typeface="Arial" pitchFamily="34" charset="0"/>
                <a:buNone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1pPr>
              <a:lvl2pPr marL="287924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SzPct val="100000"/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2pPr>
              <a:lvl3pPr marL="575846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Font typeface="Source Sans Pro" panose="020B0503030403020204" pitchFamily="34" charset="0"/>
                <a:buChar char="―"/>
                <a:defRPr lang="en-US" sz="2400" b="0" i="0" kern="1200" noProof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3pPr>
              <a:lvl4pPr marL="863770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4pPr>
              <a:lvl5pPr marL="1151692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5pPr>
              <a:lvl6pPr marL="143961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727539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2015462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230338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7000"/>
                </a:lnSpc>
              </a:pPr>
              <a:r>
                <a:rPr lang="en-AU" sz="5400" b="1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40%</a:t>
              </a:r>
              <a:endParaRPr lang="en-AU" sz="2000" kern="1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6D3178E8-BADE-D292-EEE4-4C2A886ADF23}"/>
              </a:ext>
            </a:extLst>
          </p:cNvPr>
          <p:cNvSpPr txBox="1">
            <a:spLocks/>
          </p:cNvSpPr>
          <p:nvPr/>
        </p:nvSpPr>
        <p:spPr>
          <a:xfrm>
            <a:off x="3683557" y="4829042"/>
            <a:ext cx="3263353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800" dirty="0"/>
              <a:t>do not really know what data organisations hold about them or how to access it.</a:t>
            </a:r>
            <a:endParaRPr lang="en-AU" sz="1800" kern="100" dirty="0">
              <a:cs typeface="Times New Roman" panose="02020603050405020304" pitchFamily="18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5D760E1D-FC42-12C7-D0CA-BAE15EA85103}"/>
              </a:ext>
            </a:extLst>
          </p:cNvPr>
          <p:cNvSpPr txBox="1">
            <a:spLocks/>
          </p:cNvSpPr>
          <p:nvPr/>
        </p:nvSpPr>
        <p:spPr>
          <a:xfrm>
            <a:off x="8538494" y="4829041"/>
            <a:ext cx="3167853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800" dirty="0"/>
              <a:t>say they can easily access their data and request corrections or deletion.</a:t>
            </a:r>
            <a:endParaRPr lang="en-AU" sz="1800" kern="100" dirty="0"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2AF0A6-224F-A29D-63B2-2F83291EC6A8}"/>
              </a:ext>
            </a:extLst>
          </p:cNvPr>
          <p:cNvGrpSpPr/>
          <p:nvPr/>
        </p:nvGrpSpPr>
        <p:grpSpPr>
          <a:xfrm>
            <a:off x="9011987" y="2563519"/>
            <a:ext cx="2220869" cy="2220869"/>
            <a:chOff x="9011987" y="2563519"/>
            <a:chExt cx="2220869" cy="22208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8DBE2-9DCF-1FAD-F229-BDF3C75E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987" y="2563519"/>
              <a:ext cx="2220869" cy="2220869"/>
            </a:xfrm>
            <a:prstGeom prst="rect">
              <a:avLst/>
            </a:prstGeom>
          </p:spPr>
        </p:pic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D91881B4-C50F-8F2A-9A74-C594D5C9F690}"/>
                </a:ext>
              </a:extLst>
            </p:cNvPr>
            <p:cNvSpPr txBox="1">
              <a:spLocks/>
            </p:cNvSpPr>
            <p:nvPr/>
          </p:nvSpPr>
          <p:spPr>
            <a:xfrm>
              <a:off x="9350804" y="3204114"/>
              <a:ext cx="1507707" cy="9396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204" rtl="0" eaLnBrk="1" latinLnBrk="0" hangingPunct="1">
                <a:lnSpc>
                  <a:spcPts val="2880"/>
                </a:lnSpc>
                <a:spcBef>
                  <a:spcPts val="1200"/>
                </a:spcBef>
                <a:spcAft>
                  <a:spcPts val="1200"/>
                </a:spcAft>
                <a:buFont typeface="Arial" pitchFamily="34" charset="0"/>
                <a:buNone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1pPr>
              <a:lvl2pPr marL="287924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SzPct val="100000"/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2pPr>
              <a:lvl3pPr marL="575846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Font typeface="Source Sans Pro" panose="020B0503030403020204" pitchFamily="34" charset="0"/>
                <a:buChar char="―"/>
                <a:defRPr lang="en-US" sz="2400" b="0" i="0" kern="1200" noProof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3pPr>
              <a:lvl4pPr marL="863770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4pPr>
              <a:lvl5pPr marL="1151692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5pPr>
              <a:lvl6pPr marL="143961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727539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2015462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230338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7000"/>
                </a:lnSpc>
              </a:pPr>
              <a:r>
                <a:rPr lang="en-AU" sz="5400" b="1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11%</a:t>
              </a:r>
              <a:endParaRPr lang="en-AU" sz="2000" kern="1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49E23B1-CFE1-B567-8A98-FB88D30B36B8}"/>
              </a:ext>
            </a:extLst>
          </p:cNvPr>
          <p:cNvSpPr txBox="1">
            <a:spLocks/>
          </p:cNvSpPr>
          <p:nvPr/>
        </p:nvSpPr>
        <p:spPr>
          <a:xfrm>
            <a:off x="7297792" y="5161978"/>
            <a:ext cx="842072" cy="3747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800" dirty="0">
                <a:latin typeface="+mj-lt"/>
              </a:rPr>
              <a:t>while</a:t>
            </a:r>
            <a:endParaRPr lang="en-AU" sz="1800" kern="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E11D0-0D44-42BE-FC82-ECC9EECD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CF117B-7B53-AF0E-DDA0-5E5D92DB4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434" y="369164"/>
            <a:ext cx="1158996" cy="115858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00D5E3-26B9-3C26-E075-1F81ED5F1FEA}"/>
              </a:ext>
            </a:extLst>
          </p:cNvPr>
          <p:cNvSpPr/>
          <p:nvPr/>
        </p:nvSpPr>
        <p:spPr>
          <a:xfrm>
            <a:off x="1540691" y="608713"/>
            <a:ext cx="7398915" cy="645657"/>
          </a:xfrm>
          <a:prstGeom prst="roundRect">
            <a:avLst>
              <a:gd name="adj" fmla="val 50000"/>
            </a:avLst>
          </a:prstGeom>
          <a:solidFill>
            <a:srgbClr val="EF9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20B2D04-360D-B2B5-71C5-B8EE724F10DB}"/>
              </a:ext>
            </a:extLst>
          </p:cNvPr>
          <p:cNvSpPr txBox="1">
            <a:spLocks/>
          </p:cNvSpPr>
          <p:nvPr/>
        </p:nvSpPr>
        <p:spPr>
          <a:xfrm>
            <a:off x="1816345" y="680777"/>
            <a:ext cx="8177509" cy="5015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Rights, redress and support for stronger protections</a:t>
            </a:r>
            <a:endParaRPr lang="en-AU" sz="2400" dirty="0">
              <a:latin typeface="+mj-lt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5D4BC11F-40B4-B92D-96B5-A672AF331813}"/>
              </a:ext>
            </a:extLst>
          </p:cNvPr>
          <p:cNvSpPr txBox="1">
            <a:spLocks/>
          </p:cNvSpPr>
          <p:nvPr/>
        </p:nvSpPr>
        <p:spPr>
          <a:xfrm>
            <a:off x="612559" y="1863083"/>
            <a:ext cx="5862670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dirty="0"/>
              <a:t>Concerns often don’t become complaints, and pathways appear hard to navigate. </a:t>
            </a:r>
            <a:endParaRPr lang="en-AU" sz="2400" dirty="0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A1FC464-1140-4572-F3B9-69CAE8216E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5448" y="1"/>
            <a:ext cx="3049727" cy="18644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A6813C5-8374-E0B9-516B-90BE08690015}"/>
              </a:ext>
            </a:extLst>
          </p:cNvPr>
          <p:cNvSpPr/>
          <p:nvPr/>
        </p:nvSpPr>
        <p:spPr>
          <a:xfrm>
            <a:off x="6583160" y="2579413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DAE3F5-764F-CA28-F3B8-8D2912217EC7}"/>
              </a:ext>
            </a:extLst>
          </p:cNvPr>
          <p:cNvSpPr/>
          <p:nvPr/>
        </p:nvSpPr>
        <p:spPr>
          <a:xfrm>
            <a:off x="10061965" y="2579413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8D1E42-C863-7508-92A3-633557C763B7}"/>
              </a:ext>
            </a:extLst>
          </p:cNvPr>
          <p:cNvSpPr/>
          <p:nvPr/>
        </p:nvSpPr>
        <p:spPr>
          <a:xfrm>
            <a:off x="8322708" y="2579413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11F02FE-D092-863B-04B6-27CCAE093D2F}"/>
              </a:ext>
            </a:extLst>
          </p:cNvPr>
          <p:cNvSpPr txBox="1">
            <a:spLocks/>
          </p:cNvSpPr>
          <p:nvPr/>
        </p:nvSpPr>
        <p:spPr>
          <a:xfrm>
            <a:off x="6287760" y="2649197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56%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E504B4F-7CF3-4F4D-363A-9E84CB186A85}"/>
              </a:ext>
            </a:extLst>
          </p:cNvPr>
          <p:cNvSpPr txBox="1">
            <a:spLocks/>
          </p:cNvSpPr>
          <p:nvPr/>
        </p:nvSpPr>
        <p:spPr>
          <a:xfrm>
            <a:off x="6616480" y="3199962"/>
            <a:ext cx="1456077" cy="773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said it wouldn’t make a difference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A77FCA9-DAA4-40EC-030B-0916641BB65B}"/>
              </a:ext>
            </a:extLst>
          </p:cNvPr>
          <p:cNvSpPr txBox="1">
            <a:spLocks/>
          </p:cNvSpPr>
          <p:nvPr/>
        </p:nvSpPr>
        <p:spPr>
          <a:xfrm>
            <a:off x="8029276" y="2652157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51%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24D7DE5-B0FB-19DD-0703-AED89AD9008F}"/>
              </a:ext>
            </a:extLst>
          </p:cNvPr>
          <p:cNvSpPr txBox="1">
            <a:spLocks/>
          </p:cNvSpPr>
          <p:nvPr/>
        </p:nvSpPr>
        <p:spPr>
          <a:xfrm>
            <a:off x="8303962" y="3200056"/>
            <a:ext cx="1558125" cy="773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said it would be too hard/time-consuming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FC8385D6-E7BF-F210-A081-D4360EB415E0}"/>
              </a:ext>
            </a:extLst>
          </p:cNvPr>
          <p:cNvSpPr txBox="1">
            <a:spLocks/>
          </p:cNvSpPr>
          <p:nvPr/>
        </p:nvSpPr>
        <p:spPr>
          <a:xfrm>
            <a:off x="9815553" y="2772025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40%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EE3B5886-0DAE-3BE6-BA34-F2E995081B5C}"/>
              </a:ext>
            </a:extLst>
          </p:cNvPr>
          <p:cNvSpPr txBox="1">
            <a:spLocks/>
          </p:cNvSpPr>
          <p:nvPr/>
        </p:nvSpPr>
        <p:spPr>
          <a:xfrm>
            <a:off x="9949309" y="3323605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didn’t know</a:t>
            </a:r>
            <a:b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5796F04E-CAA7-E079-87BC-053DE7DC14A4}"/>
              </a:ext>
            </a:extLst>
          </p:cNvPr>
          <p:cNvSpPr txBox="1">
            <a:spLocks/>
          </p:cNvSpPr>
          <p:nvPr/>
        </p:nvSpPr>
        <p:spPr>
          <a:xfrm>
            <a:off x="6759041" y="1863083"/>
            <a:ext cx="3921870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dirty="0"/>
              <a:t>Among non-complainants:</a:t>
            </a:r>
            <a:endParaRPr lang="en-AU" sz="2400" dirty="0">
              <a:latin typeface="+mj-lt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451EB09B-BA9C-D27E-CED7-FB88F31D0F03}"/>
              </a:ext>
            </a:extLst>
          </p:cNvPr>
          <p:cNvSpPr txBox="1">
            <a:spLocks/>
          </p:cNvSpPr>
          <p:nvPr/>
        </p:nvSpPr>
        <p:spPr>
          <a:xfrm>
            <a:off x="6759041" y="4619328"/>
            <a:ext cx="4885888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dirty="0"/>
              <a:t>Among those who complained:</a:t>
            </a:r>
            <a:endParaRPr lang="en-AU" sz="2400" dirty="0">
              <a:latin typeface="+mj-lt"/>
            </a:endParaRP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62405D02-4B64-CC90-BF79-61D70ED913C9}"/>
              </a:ext>
            </a:extLst>
          </p:cNvPr>
          <p:cNvSpPr txBox="1">
            <a:spLocks/>
          </p:cNvSpPr>
          <p:nvPr/>
        </p:nvSpPr>
        <p:spPr>
          <a:xfrm>
            <a:off x="6658361" y="5027997"/>
            <a:ext cx="5354105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9%</a:t>
            </a:r>
            <a:endParaRPr lang="en-AU" b="1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E22A5D06-704A-8844-C6FA-DC0F2577A4D6}"/>
              </a:ext>
            </a:extLst>
          </p:cNvPr>
          <p:cNvSpPr txBox="1">
            <a:spLocks/>
          </p:cNvSpPr>
          <p:nvPr/>
        </p:nvSpPr>
        <p:spPr>
          <a:xfrm>
            <a:off x="7892291" y="5177172"/>
            <a:ext cx="3171298" cy="735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cs typeface="Times New Roman" panose="02020603050405020304" pitchFamily="18" charset="0"/>
              </a:rPr>
              <a:t>said the issue was resolved to their satisfaction.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CA4517-8966-EB93-EF11-6614EFAC682D}"/>
              </a:ext>
            </a:extLst>
          </p:cNvPr>
          <p:cNvGrpSpPr/>
          <p:nvPr/>
        </p:nvGrpSpPr>
        <p:grpSpPr>
          <a:xfrm>
            <a:off x="618021" y="2917811"/>
            <a:ext cx="2485124" cy="1458373"/>
            <a:chOff x="561171" y="2622333"/>
            <a:chExt cx="2225771" cy="14878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361473-7837-3723-79E5-C91945F2AA5D}"/>
                </a:ext>
              </a:extLst>
            </p:cNvPr>
            <p:cNvSpPr/>
            <p:nvPr/>
          </p:nvSpPr>
          <p:spPr>
            <a:xfrm rot="16200000">
              <a:off x="1863121" y="3189322"/>
              <a:ext cx="928132" cy="367932"/>
            </a:xfrm>
            <a:prstGeom prst="rect">
              <a:avLst/>
            </a:prstGeom>
            <a:solidFill>
              <a:srgbClr val="E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62C941F-811B-41F8-7455-88A37C1E41DB}"/>
                </a:ext>
              </a:extLst>
            </p:cNvPr>
            <p:cNvSpPr/>
            <p:nvPr/>
          </p:nvSpPr>
          <p:spPr>
            <a:xfrm>
              <a:off x="561171" y="2725433"/>
              <a:ext cx="1596813" cy="1295710"/>
            </a:xfrm>
            <a:prstGeom prst="roundRect">
              <a:avLst>
                <a:gd name="adj" fmla="val 30781"/>
              </a:avLst>
            </a:prstGeom>
            <a:solidFill>
              <a:srgbClr val="E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054E5F-2395-51E2-06A3-D410FCFEFC58}"/>
                </a:ext>
              </a:extLst>
            </p:cNvPr>
            <p:cNvSpPr/>
            <p:nvPr/>
          </p:nvSpPr>
          <p:spPr>
            <a:xfrm rot="2314104">
              <a:off x="2166347" y="3357408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FC3B4C-B84F-75D9-1548-CC45BDA48B22}"/>
                </a:ext>
              </a:extLst>
            </p:cNvPr>
            <p:cNvSpPr/>
            <p:nvPr/>
          </p:nvSpPr>
          <p:spPr>
            <a:xfrm rot="7643334">
              <a:off x="2195266" y="2773703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99289C-954C-1A08-75F8-C1011B5A5ED9}"/>
                </a:ext>
              </a:extLst>
            </p:cNvPr>
            <p:cNvSpPr/>
            <p:nvPr/>
          </p:nvSpPr>
          <p:spPr>
            <a:xfrm rot="2314104">
              <a:off x="2143684" y="3457186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B6BB8E-2950-A985-5A6D-A30E51E658BF}"/>
                </a:ext>
              </a:extLst>
            </p:cNvPr>
            <p:cNvSpPr/>
            <p:nvPr/>
          </p:nvSpPr>
          <p:spPr>
            <a:xfrm rot="9462387">
              <a:off x="2130983" y="2622333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9F9200C-ECDC-7C94-A1E9-F5A15790BAD9}"/>
              </a:ext>
            </a:extLst>
          </p:cNvPr>
          <p:cNvSpPr txBox="1">
            <a:spLocks/>
          </p:cNvSpPr>
          <p:nvPr/>
        </p:nvSpPr>
        <p:spPr>
          <a:xfrm>
            <a:off x="622176" y="3129056"/>
            <a:ext cx="1805092" cy="1033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6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64%</a:t>
            </a:r>
            <a:endParaRPr lang="en-AU" b="1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7CA113C-7764-ED07-2BC4-8A35F23D6FE6}"/>
              </a:ext>
            </a:extLst>
          </p:cNvPr>
          <p:cNvSpPr txBox="1">
            <a:spLocks/>
          </p:cNvSpPr>
          <p:nvPr/>
        </p:nvSpPr>
        <p:spPr>
          <a:xfrm>
            <a:off x="2788370" y="3282857"/>
            <a:ext cx="2390200" cy="735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cs typeface="Times New Roman" panose="02020603050405020304" pitchFamily="18" charset="0"/>
              </a:rPr>
              <a:t>had concerns in the past year, but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415618-9B73-5A23-F595-E6321CF3BA32}"/>
              </a:ext>
            </a:extLst>
          </p:cNvPr>
          <p:cNvGrpSpPr/>
          <p:nvPr/>
        </p:nvGrpSpPr>
        <p:grpSpPr>
          <a:xfrm>
            <a:off x="618021" y="4539744"/>
            <a:ext cx="2485124" cy="1458373"/>
            <a:chOff x="561171" y="2622333"/>
            <a:chExt cx="2225771" cy="14878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DC418B-9A76-BC90-C693-8D7FCEB447D6}"/>
                </a:ext>
              </a:extLst>
            </p:cNvPr>
            <p:cNvSpPr/>
            <p:nvPr/>
          </p:nvSpPr>
          <p:spPr>
            <a:xfrm rot="16200000">
              <a:off x="1863121" y="3189322"/>
              <a:ext cx="928132" cy="367932"/>
            </a:xfrm>
            <a:prstGeom prst="rect">
              <a:avLst/>
            </a:prstGeom>
            <a:solidFill>
              <a:srgbClr val="E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852BFA-4805-3AF9-8BA1-2202A0745480}"/>
                </a:ext>
              </a:extLst>
            </p:cNvPr>
            <p:cNvSpPr/>
            <p:nvPr/>
          </p:nvSpPr>
          <p:spPr>
            <a:xfrm>
              <a:off x="561171" y="2725433"/>
              <a:ext cx="1596813" cy="1295710"/>
            </a:xfrm>
            <a:prstGeom prst="roundRect">
              <a:avLst>
                <a:gd name="adj" fmla="val 30781"/>
              </a:avLst>
            </a:prstGeom>
            <a:solidFill>
              <a:srgbClr val="E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B553D5-AED5-923D-D642-5A7E42EA62C7}"/>
                </a:ext>
              </a:extLst>
            </p:cNvPr>
            <p:cNvSpPr/>
            <p:nvPr/>
          </p:nvSpPr>
          <p:spPr>
            <a:xfrm rot="2314104">
              <a:off x="2166347" y="3357408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C790C61-EBA6-ADCB-451A-25AED043D6AB}"/>
                </a:ext>
              </a:extLst>
            </p:cNvPr>
            <p:cNvSpPr/>
            <p:nvPr/>
          </p:nvSpPr>
          <p:spPr>
            <a:xfrm rot="7643334">
              <a:off x="2195266" y="2773703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F43032-DB5E-059B-5AE3-2C6CF64B3740}"/>
                </a:ext>
              </a:extLst>
            </p:cNvPr>
            <p:cNvSpPr/>
            <p:nvPr/>
          </p:nvSpPr>
          <p:spPr>
            <a:xfrm rot="2314104">
              <a:off x="2143684" y="3457186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D8614E-34EC-3788-0A1D-E62471C6C2D0}"/>
                </a:ext>
              </a:extLst>
            </p:cNvPr>
            <p:cNvSpPr/>
            <p:nvPr/>
          </p:nvSpPr>
          <p:spPr>
            <a:xfrm rot="9462387">
              <a:off x="2130983" y="2622333"/>
              <a:ext cx="530352" cy="653001"/>
            </a:xfrm>
            <a:prstGeom prst="ellipse">
              <a:avLst/>
            </a:prstGeom>
            <a:solidFill>
              <a:srgbClr val="FAE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AFA19851-0B04-C181-7868-31EAD13EB126}"/>
              </a:ext>
            </a:extLst>
          </p:cNvPr>
          <p:cNvSpPr txBox="1">
            <a:spLocks/>
          </p:cNvSpPr>
          <p:nvPr/>
        </p:nvSpPr>
        <p:spPr>
          <a:xfrm>
            <a:off x="622176" y="4770683"/>
            <a:ext cx="1805092" cy="1033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6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52%</a:t>
            </a:r>
            <a:endParaRPr lang="en-AU" b="1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D321F5A-0FAD-99F6-95C5-E8D01C59E271}"/>
              </a:ext>
            </a:extLst>
          </p:cNvPr>
          <p:cNvSpPr txBox="1">
            <a:spLocks/>
          </p:cNvSpPr>
          <p:nvPr/>
        </p:nvSpPr>
        <p:spPr>
          <a:xfrm>
            <a:off x="2782752" y="5086944"/>
            <a:ext cx="2390200" cy="4061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cs typeface="Times New Roman" panose="02020603050405020304" pitchFamily="18" charset="0"/>
              </a:rPr>
              <a:t>did not raise them.</a:t>
            </a:r>
          </a:p>
        </p:txBody>
      </p:sp>
    </p:spTree>
    <p:extLst>
      <p:ext uri="{BB962C8B-B14F-4D97-AF65-F5344CB8AC3E}">
        <p14:creationId xmlns:p14="http://schemas.microsoft.com/office/powerpoint/2010/main" val="25949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84F34-8574-12C2-7DA8-7F2B428FB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2C431A7-8085-BD91-8C82-01E58ED4F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819" y="328209"/>
            <a:ext cx="1158996" cy="115858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C7D4052-D21D-2675-70D7-3B3C7B861B96}"/>
              </a:ext>
            </a:extLst>
          </p:cNvPr>
          <p:cNvSpPr/>
          <p:nvPr/>
        </p:nvSpPr>
        <p:spPr>
          <a:xfrm>
            <a:off x="1494847" y="608713"/>
            <a:ext cx="7398915" cy="645657"/>
          </a:xfrm>
          <a:prstGeom prst="roundRect">
            <a:avLst>
              <a:gd name="adj" fmla="val 50000"/>
            </a:avLst>
          </a:prstGeom>
          <a:solidFill>
            <a:srgbClr val="EF9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268E694-A363-7382-8F5F-BC77CCB1B919}"/>
              </a:ext>
            </a:extLst>
          </p:cNvPr>
          <p:cNvSpPr txBox="1">
            <a:spLocks/>
          </p:cNvSpPr>
          <p:nvPr/>
        </p:nvSpPr>
        <p:spPr>
          <a:xfrm>
            <a:off x="1770501" y="680777"/>
            <a:ext cx="8177509" cy="5015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Rights, redress and support for stronger protections</a:t>
            </a:r>
            <a:endParaRPr lang="en-AU" sz="2400" dirty="0">
              <a:latin typeface="+mj-lt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34E5975-E201-C4C8-17A3-C3CB48D545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45448" y="1"/>
            <a:ext cx="3049727" cy="186446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7DCB31E-E4E8-19BA-F535-5758BE24E6B4}"/>
              </a:ext>
            </a:extLst>
          </p:cNvPr>
          <p:cNvSpPr/>
          <p:nvPr/>
        </p:nvSpPr>
        <p:spPr>
          <a:xfrm>
            <a:off x="525198" y="2800405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22478C-7BA2-3CE9-8135-D45188F689C9}"/>
              </a:ext>
            </a:extLst>
          </p:cNvPr>
          <p:cNvSpPr/>
          <p:nvPr/>
        </p:nvSpPr>
        <p:spPr>
          <a:xfrm>
            <a:off x="4004003" y="2800405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6A9763B-99D8-6AB0-D1CF-FABBE1086BA1}"/>
              </a:ext>
            </a:extLst>
          </p:cNvPr>
          <p:cNvSpPr/>
          <p:nvPr/>
        </p:nvSpPr>
        <p:spPr>
          <a:xfrm>
            <a:off x="2264746" y="2800405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33A661-8D2B-F84F-5593-D61EE0455CE1}"/>
              </a:ext>
            </a:extLst>
          </p:cNvPr>
          <p:cNvSpPr/>
          <p:nvPr/>
        </p:nvSpPr>
        <p:spPr>
          <a:xfrm>
            <a:off x="3188392" y="4392891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09A405-C996-BF3B-F3B2-F2090B9C37E5}"/>
              </a:ext>
            </a:extLst>
          </p:cNvPr>
          <p:cNvSpPr/>
          <p:nvPr/>
        </p:nvSpPr>
        <p:spPr>
          <a:xfrm>
            <a:off x="1346948" y="4392891"/>
            <a:ext cx="1535463" cy="1535463"/>
          </a:xfrm>
          <a:prstGeom prst="ellipse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err="1">
              <a:solidFill>
                <a:schemeClr val="bg1"/>
              </a:solidFill>
            </a:endParaRP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1B596C7F-204F-C4B4-3A1E-83902DFD14C9}"/>
              </a:ext>
            </a:extLst>
          </p:cNvPr>
          <p:cNvSpPr txBox="1">
            <a:spLocks/>
          </p:cNvSpPr>
          <p:nvPr/>
        </p:nvSpPr>
        <p:spPr>
          <a:xfrm>
            <a:off x="503948" y="1719219"/>
            <a:ext cx="4993210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Confidence in privacy complaint handling varies by sector.</a:t>
            </a:r>
            <a:endParaRPr lang="en-AU" sz="2400" dirty="0">
              <a:latin typeface="+mj-lt"/>
            </a:endParaRP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CCBD0D26-77C3-A042-1F75-F813E5E3E2F3}"/>
              </a:ext>
            </a:extLst>
          </p:cNvPr>
          <p:cNvSpPr txBox="1">
            <a:spLocks/>
          </p:cNvSpPr>
          <p:nvPr/>
        </p:nvSpPr>
        <p:spPr>
          <a:xfrm>
            <a:off x="229798" y="2870189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46%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E8D878B7-7C08-613E-EA9B-9E65B3E78C17}"/>
              </a:ext>
            </a:extLst>
          </p:cNvPr>
          <p:cNvSpPr txBox="1">
            <a:spLocks/>
          </p:cNvSpPr>
          <p:nvPr/>
        </p:nvSpPr>
        <p:spPr>
          <a:xfrm>
            <a:off x="558518" y="3420954"/>
            <a:ext cx="1456077" cy="773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banks and financial institutions</a:t>
            </a: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2DB5AB7F-38A6-BC51-D671-B9ED75F3E3C9}"/>
              </a:ext>
            </a:extLst>
          </p:cNvPr>
          <p:cNvSpPr txBox="1">
            <a:spLocks/>
          </p:cNvSpPr>
          <p:nvPr/>
        </p:nvSpPr>
        <p:spPr>
          <a:xfrm>
            <a:off x="1975716" y="2990872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42%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2ADAE1A5-DF55-AF54-4993-8CCE00CC85BC}"/>
              </a:ext>
            </a:extLst>
          </p:cNvPr>
          <p:cNvSpPr txBox="1">
            <a:spLocks/>
          </p:cNvSpPr>
          <p:nvPr/>
        </p:nvSpPr>
        <p:spPr>
          <a:xfrm>
            <a:off x="2162848" y="3541637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health</a:t>
            </a:r>
            <a:b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services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3EB4BB77-5A1D-4010-CC0C-5C645A777207}"/>
              </a:ext>
            </a:extLst>
          </p:cNvPr>
          <p:cNvSpPr txBox="1">
            <a:spLocks/>
          </p:cNvSpPr>
          <p:nvPr/>
        </p:nvSpPr>
        <p:spPr>
          <a:xfrm>
            <a:off x="3757591" y="2993017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41%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2676C834-6515-2747-8233-761333BC9422}"/>
              </a:ext>
            </a:extLst>
          </p:cNvPr>
          <p:cNvSpPr txBox="1">
            <a:spLocks/>
          </p:cNvSpPr>
          <p:nvPr/>
        </p:nvSpPr>
        <p:spPr>
          <a:xfrm>
            <a:off x="3891347" y="3544597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government agencies</a:t>
            </a:r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BDC011B6-3D00-6E6C-5852-CED5875CBF1F}"/>
              </a:ext>
            </a:extLst>
          </p:cNvPr>
          <p:cNvSpPr txBox="1">
            <a:spLocks/>
          </p:cNvSpPr>
          <p:nvPr/>
        </p:nvSpPr>
        <p:spPr>
          <a:xfrm>
            <a:off x="1050085" y="4568067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25E6C625-B9FA-F254-7624-1C04E8880B61}"/>
              </a:ext>
            </a:extLst>
          </p:cNvPr>
          <p:cNvSpPr txBox="1">
            <a:spLocks/>
          </p:cNvSpPr>
          <p:nvPr/>
        </p:nvSpPr>
        <p:spPr>
          <a:xfrm>
            <a:off x="1237217" y="5118832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online</a:t>
            </a:r>
            <a:b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retailers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6CA9E287-C627-87F8-0F65-6EA15B9471B5}"/>
              </a:ext>
            </a:extLst>
          </p:cNvPr>
          <p:cNvSpPr txBox="1">
            <a:spLocks/>
          </p:cNvSpPr>
          <p:nvPr/>
        </p:nvSpPr>
        <p:spPr>
          <a:xfrm>
            <a:off x="2888315" y="4568067"/>
            <a:ext cx="2124624" cy="7200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40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3% </a:t>
            </a:r>
            <a:endParaRPr lang="en-AU" sz="1400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860E693E-670D-A978-9984-137B6D9D7415}"/>
              </a:ext>
            </a:extLst>
          </p:cNvPr>
          <p:cNvSpPr txBox="1">
            <a:spLocks/>
          </p:cNvSpPr>
          <p:nvPr/>
        </p:nvSpPr>
        <p:spPr>
          <a:xfrm>
            <a:off x="3075447" y="5118832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400" kern="1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social media platforms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760EDC-2ABC-A402-6D52-62CAADBEA5D3}"/>
              </a:ext>
            </a:extLst>
          </p:cNvPr>
          <p:cNvSpPr/>
          <p:nvPr/>
        </p:nvSpPr>
        <p:spPr>
          <a:xfrm>
            <a:off x="6253682" y="2677068"/>
            <a:ext cx="4167262" cy="3912059"/>
          </a:xfrm>
          <a:prstGeom prst="roundRect">
            <a:avLst>
              <a:gd name="adj" fmla="val 10108"/>
            </a:avLst>
          </a:prstGeom>
          <a:solidFill>
            <a:srgbClr val="EF9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56" name="Title 2">
            <a:extLst>
              <a:ext uri="{FF2B5EF4-FFF2-40B4-BE49-F238E27FC236}">
                <a16:creationId xmlns:a16="http://schemas.microsoft.com/office/drawing/2014/main" id="{B271635C-CEE1-1219-F867-551D942EE940}"/>
              </a:ext>
            </a:extLst>
          </p:cNvPr>
          <p:cNvSpPr txBox="1">
            <a:spLocks/>
          </p:cNvSpPr>
          <p:nvPr/>
        </p:nvSpPr>
        <p:spPr>
          <a:xfrm>
            <a:off x="6274696" y="1715239"/>
            <a:ext cx="4188720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 for stronger rights and broader coverage is very high.</a:t>
            </a:r>
            <a:endParaRPr lang="en-AU" sz="2400" dirty="0">
              <a:latin typeface="+mj-lt"/>
            </a:endParaRP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81C82F4C-966C-9FF0-9328-66CDCD776573}"/>
              </a:ext>
            </a:extLst>
          </p:cNvPr>
          <p:cNvSpPr txBox="1">
            <a:spLocks/>
          </p:cNvSpPr>
          <p:nvPr/>
        </p:nvSpPr>
        <p:spPr>
          <a:xfrm>
            <a:off x="6459128" y="2677068"/>
            <a:ext cx="5354105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93%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B3277F4A-9FE8-7C7E-55AB-5C67444663CD}"/>
              </a:ext>
            </a:extLst>
          </p:cNvPr>
          <p:cNvSpPr txBox="1">
            <a:spLocks/>
          </p:cNvSpPr>
          <p:nvPr/>
        </p:nvSpPr>
        <p:spPr>
          <a:xfrm>
            <a:off x="6459130" y="3601889"/>
            <a:ext cx="3684807" cy="21529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dirty="0"/>
              <a:t>support a legal right to request deletion of personal information, and there is strong support</a:t>
            </a:r>
            <a:br>
              <a:rPr lang="en-AU" sz="1800" dirty="0"/>
            </a:br>
            <a:r>
              <a:rPr lang="en-AU" sz="1800" dirty="0"/>
              <a:t>for extending equivalent </a:t>
            </a:r>
            <a:br>
              <a:rPr lang="en-AU" sz="1800" dirty="0"/>
            </a:br>
            <a:r>
              <a:rPr lang="en-AU" sz="1800" dirty="0"/>
              <a:t>privacy obligations to </a:t>
            </a:r>
            <a:br>
              <a:rPr lang="en-AU" sz="1800" dirty="0"/>
            </a:br>
            <a:r>
              <a:rPr lang="en-AU" sz="1800" dirty="0"/>
              <a:t>currently exempt </a:t>
            </a:r>
            <a:br>
              <a:rPr lang="en-AU" sz="1800" dirty="0"/>
            </a:br>
            <a:r>
              <a:rPr lang="en-AU" sz="1800" dirty="0"/>
              <a:t>sectors.</a:t>
            </a:r>
            <a:endParaRPr lang="en-AU" sz="1800" kern="100" dirty="0"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80CF3A5-6E65-EDB3-15DD-7D2AC2C174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016" y="2969608"/>
            <a:ext cx="4500886" cy="3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E5A07FA-2BCD-4735-819D-768D5959469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32932" y="2371897"/>
            <a:ext cx="6164720" cy="681357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EBCD72-DB1A-3DF3-BE25-92F14FE0D651}"/>
              </a:ext>
            </a:extLst>
          </p:cNvPr>
          <p:cNvSpPr txBox="1">
            <a:spLocks/>
          </p:cNvSpPr>
          <p:nvPr/>
        </p:nvSpPr>
        <p:spPr>
          <a:xfrm>
            <a:off x="1047878" y="3156642"/>
            <a:ext cx="6266076" cy="546303"/>
          </a:xfrm>
          <a:prstGeom prst="rect">
            <a:avLst/>
          </a:prstGeom>
          <a:noFill/>
        </p:spPr>
        <p:txBody>
          <a:bodyPr wrap="square" lIns="0" tIns="45720" rIns="91440" bIns="45720" anchor="t" anchorCtr="0">
            <a:spAutoFit/>
          </a:bodyPr>
          <a:lstStyle>
            <a:lvl1pPr marL="0" indent="0" algn="l" defTabSz="914204" rtl="0" eaLnBrk="1" latinLnBrk="0" hangingPunct="1">
              <a:lnSpc>
                <a:spcPct val="100000"/>
              </a:lnSpc>
              <a:spcBef>
                <a:spcPts val="1799"/>
              </a:spcBef>
              <a:spcAft>
                <a:spcPts val="1799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 dirty="0">
                <a:solidFill>
                  <a:schemeClr val="bg1"/>
                </a:solidFill>
                <a:uFill>
                  <a:solidFill>
                    <a:srgbClr val="E0DBE4"/>
                  </a:solidFill>
                </a:uFill>
                <a:latin typeface="+mn-lt"/>
                <a:ea typeface="Source Sans Pro Light"/>
                <a:cs typeface="Arial"/>
                <a:sym typeface="Wingdings" panose="05000000000000000000" pitchFamily="2" charset="2"/>
              </a:rPr>
              <a:t> communications@oaic.gov.au </a:t>
            </a:r>
            <a:endParaRPr lang="en-US" sz="2800" dirty="0">
              <a:solidFill>
                <a:schemeClr val="bg1"/>
              </a:solidFill>
              <a:uFill>
                <a:solidFill>
                  <a:srgbClr val="E0DBE4"/>
                </a:solidFill>
              </a:uFill>
              <a:latin typeface="+mn-lt"/>
              <a:ea typeface="Source Sans Pro Ligh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E566BA3-D665-988B-A13B-03CF57012415}"/>
              </a:ext>
            </a:extLst>
          </p:cNvPr>
          <p:cNvSpPr txBox="1">
            <a:spLocks/>
          </p:cNvSpPr>
          <p:nvPr/>
        </p:nvSpPr>
        <p:spPr>
          <a:xfrm>
            <a:off x="1047878" y="3750232"/>
            <a:ext cx="6233900" cy="532197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3930" rtl="0" eaLnBrk="1" latinLnBrk="0" hangingPunct="1">
              <a:lnSpc>
                <a:spcPct val="100000"/>
              </a:lnSpc>
              <a:spcBef>
                <a:spcPts val="1798"/>
              </a:spcBef>
              <a:spcAft>
                <a:spcPts val="1798"/>
              </a:spcAft>
              <a:buFont typeface="Arial" pitchFamily="34" charset="0"/>
              <a:buNone/>
              <a:defRPr sz="2399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838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673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51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346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184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02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4857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2695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   </a:t>
            </a:r>
            <a:r>
              <a:rPr lang="en-AU" sz="28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oaic.gov.au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1FC96E-03A7-A43C-05EC-2B821356AE03}"/>
              </a:ext>
            </a:extLst>
          </p:cNvPr>
          <p:cNvSpPr txBox="1">
            <a:spLocks/>
          </p:cNvSpPr>
          <p:nvPr/>
        </p:nvSpPr>
        <p:spPr>
          <a:xfrm>
            <a:off x="1016074" y="4311924"/>
            <a:ext cx="6266076" cy="532197"/>
          </a:xfrm>
          <a:prstGeom prst="rect">
            <a:avLst/>
          </a:prstGeom>
          <a:noFill/>
        </p:spPr>
        <p:txBody>
          <a:bodyPr wrap="square" lIns="0" anchor="t" anchorCtr="0">
            <a:spAutoFit/>
          </a:bodyPr>
          <a:lstStyle>
            <a:lvl1pPr marL="0" indent="0" algn="l" defTabSz="913930" rtl="0" eaLnBrk="1" latinLnBrk="0" hangingPunct="1">
              <a:lnSpc>
                <a:spcPct val="100000"/>
              </a:lnSpc>
              <a:spcBef>
                <a:spcPts val="1798"/>
              </a:spcBef>
              <a:spcAft>
                <a:spcPts val="1798"/>
              </a:spcAft>
              <a:buFont typeface="Arial" pitchFamily="34" charset="0"/>
              <a:buNone/>
              <a:defRPr sz="2399" kern="1200" baseline="0">
                <a:solidFill>
                  <a:srgbClr val="002A3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defRPr>
            </a:lvl1pPr>
            <a:lvl2pPr marL="287838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673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51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346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184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021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4857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2695" indent="-287838" algn="l" defTabSz="913930" rtl="0" eaLnBrk="1" latinLnBrk="0" hangingPunct="1">
              <a:lnSpc>
                <a:spcPts val="2899"/>
              </a:lnSpc>
              <a:spcBef>
                <a:spcPts val="1134"/>
              </a:spcBef>
              <a:spcAft>
                <a:spcPts val="850"/>
              </a:spcAft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2398"/>
              </a:spcBef>
            </a:pPr>
            <a:r>
              <a:rPr lang="en-AU" sz="2800" dirty="0">
                <a:solidFill>
                  <a:schemeClr val="bg1"/>
                </a:solidFill>
                <a:uFill>
                  <a:solidFill>
                    <a:srgbClr val="E0DBE4"/>
                  </a:solidFill>
                </a:uFill>
                <a:latin typeface="+mn-lt"/>
                <a:sym typeface="Wingdings" panose="05000000000000000000" pitchFamily="2" charset="2"/>
              </a:rPr>
              <a:t>       oaic.gov.au/updates/sign-up</a:t>
            </a:r>
            <a:endParaRPr lang="en-US" sz="2800" dirty="0">
              <a:solidFill>
                <a:schemeClr val="bg1"/>
              </a:solidFill>
              <a:uFill>
                <a:solidFill>
                  <a:srgbClr val="E0DBE4"/>
                </a:solidFill>
              </a:uFill>
              <a:latin typeface="+mn-lt"/>
            </a:endParaRPr>
          </a:p>
        </p:txBody>
      </p:sp>
      <p:pic>
        <p:nvPicPr>
          <p:cNvPr id="14" name="Graphic 13" descr="Open envelope outline">
            <a:extLst>
              <a:ext uri="{FF2B5EF4-FFF2-40B4-BE49-F238E27FC236}">
                <a16:creationId xmlns:a16="http://schemas.microsoft.com/office/drawing/2014/main" id="{B85F7B57-EC1B-C41A-A0BF-E1D965F7FC81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7878" y="4371763"/>
            <a:ext cx="394654" cy="39465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A855B40-A771-E839-10A5-98AA1BD83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0" y="0"/>
            <a:ext cx="5159057" cy="40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70E14D-33C4-446F-9C28-C6C8B6FF87BB}"/>
              </a:ext>
            </a:extLst>
          </p:cNvPr>
          <p:cNvSpPr/>
          <p:nvPr/>
        </p:nvSpPr>
        <p:spPr>
          <a:xfrm>
            <a:off x="6461760" y="1757679"/>
            <a:ext cx="4957912" cy="4066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100" err="1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5BDED04-0C6D-6348-BF0E-1C0B54237BC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0989" y="543097"/>
            <a:ext cx="6164720" cy="681357"/>
          </a:xfrm>
        </p:spPr>
        <p:txBody>
          <a:bodyPr/>
          <a:lstStyle/>
          <a:p>
            <a:r>
              <a:rPr lang="en-AU" sz="2800">
                <a:solidFill>
                  <a:schemeClr val="bg1"/>
                </a:solidFill>
              </a:rPr>
              <a:t>Asset library</a:t>
            </a:r>
          </a:p>
          <a:p>
            <a:endParaRPr lang="en-AU" sz="280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304E0B-DCDD-3BFB-67EF-68A7AAF25A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18052" y="3953703"/>
            <a:ext cx="1655763" cy="16557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5C387D1-FC10-592B-3C4E-0E3EA0BC0C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026" y="3836565"/>
            <a:ext cx="1656000" cy="165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2EA4BFE-53C3-8F0F-A040-353D32322C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8052" y="1891459"/>
            <a:ext cx="1656000" cy="1656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226CE8B-1E30-A065-6B5E-3189C47DFE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9575" y="1852379"/>
            <a:ext cx="1656000" cy="16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20F52D-CC38-63B5-CA13-22633E00A67B}"/>
              </a:ext>
            </a:extLst>
          </p:cNvPr>
          <p:cNvGrpSpPr/>
          <p:nvPr/>
        </p:nvGrpSpPr>
        <p:grpSpPr>
          <a:xfrm>
            <a:off x="705615" y="3836565"/>
            <a:ext cx="1656000" cy="1656000"/>
            <a:chOff x="6929026" y="1971040"/>
            <a:chExt cx="1656000" cy="1656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7D2984-54B7-897F-87C4-BF42106976F7}"/>
                </a:ext>
              </a:extLst>
            </p:cNvPr>
            <p:cNvSpPr/>
            <p:nvPr/>
          </p:nvSpPr>
          <p:spPr>
            <a:xfrm>
              <a:off x="6929026" y="1971040"/>
              <a:ext cx="1656000" cy="1656000"/>
            </a:xfrm>
            <a:prstGeom prst="ellipse">
              <a:avLst/>
            </a:prstGeom>
            <a:solidFill>
              <a:srgbClr val="00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18C7538-9966-B071-051F-757F95C66DF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37026" y="2019440"/>
              <a:ext cx="1440000" cy="14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1A63B1-6392-0DE0-6604-D0558398220E}"/>
              </a:ext>
            </a:extLst>
          </p:cNvPr>
          <p:cNvGrpSpPr/>
          <p:nvPr/>
        </p:nvGrpSpPr>
        <p:grpSpPr>
          <a:xfrm>
            <a:off x="3281586" y="1852379"/>
            <a:ext cx="1656000" cy="1656000"/>
            <a:chOff x="3281586" y="1552640"/>
            <a:chExt cx="1656000" cy="1656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677F69-2382-03AF-C405-4AA020D0C424}"/>
                </a:ext>
              </a:extLst>
            </p:cNvPr>
            <p:cNvSpPr/>
            <p:nvPr/>
          </p:nvSpPr>
          <p:spPr>
            <a:xfrm>
              <a:off x="3281586" y="1552640"/>
              <a:ext cx="1656000" cy="1656000"/>
            </a:xfrm>
            <a:prstGeom prst="ellipse">
              <a:avLst/>
            </a:prstGeom>
            <a:solidFill>
              <a:srgbClr val="F3D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0C23F4E7-2862-6BBD-135A-7EF3B224A1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398" y="1552640"/>
              <a:ext cx="1440000" cy="14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0DD9E5-4ADB-03C9-B9A9-E92D93300A4F}"/>
              </a:ext>
            </a:extLst>
          </p:cNvPr>
          <p:cNvGrpSpPr/>
          <p:nvPr/>
        </p:nvGrpSpPr>
        <p:grpSpPr>
          <a:xfrm>
            <a:off x="3319473" y="3946505"/>
            <a:ext cx="1656000" cy="1656000"/>
            <a:chOff x="3319473" y="3646766"/>
            <a:chExt cx="1656000" cy="1656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47E4AD-F52B-A596-6154-093AB114E6EC}"/>
                </a:ext>
              </a:extLst>
            </p:cNvPr>
            <p:cNvSpPr/>
            <p:nvPr/>
          </p:nvSpPr>
          <p:spPr>
            <a:xfrm>
              <a:off x="3319473" y="3646766"/>
              <a:ext cx="1656000" cy="1656000"/>
            </a:xfrm>
            <a:prstGeom prst="ellipse">
              <a:avLst/>
            </a:prstGeom>
            <a:solidFill>
              <a:srgbClr val="005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B1BC6D3B-78D3-57B1-DF67-0055788C4ED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7473" y="3761846"/>
              <a:ext cx="1440000" cy="1440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9E8EFD-ADC7-CD3D-4847-646FC29EFE0A}"/>
              </a:ext>
            </a:extLst>
          </p:cNvPr>
          <p:cNvGrpSpPr/>
          <p:nvPr/>
        </p:nvGrpSpPr>
        <p:grpSpPr>
          <a:xfrm>
            <a:off x="705615" y="1772939"/>
            <a:ext cx="1656000" cy="1656000"/>
            <a:chOff x="6929026" y="508000"/>
            <a:chExt cx="1656000" cy="1656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DB60CBA-7C3F-C99B-C92B-FF397458C218}"/>
                </a:ext>
              </a:extLst>
            </p:cNvPr>
            <p:cNvSpPr/>
            <p:nvPr/>
          </p:nvSpPr>
          <p:spPr>
            <a:xfrm>
              <a:off x="6929026" y="508000"/>
              <a:ext cx="1656000" cy="1656000"/>
            </a:xfrm>
            <a:prstGeom prst="ellipse">
              <a:avLst/>
            </a:prstGeom>
            <a:solidFill>
              <a:srgbClr val="005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4557200-16FB-13B4-8B02-EAFCC9641E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37026" y="626520"/>
              <a:ext cx="1440000" cy="1440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731A64-6836-B89C-388F-70EFA6309746}"/>
              </a:ext>
            </a:extLst>
          </p:cNvPr>
          <p:cNvSpPr txBox="1"/>
          <p:nvPr/>
        </p:nvSpPr>
        <p:spPr>
          <a:xfrm>
            <a:off x="4279900" y="435910"/>
            <a:ext cx="7780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</a:rPr>
              <a:t>More assets including graphs saved here:</a:t>
            </a:r>
          </a:p>
          <a:p>
            <a:r>
              <a:rPr lang="en-AU" sz="2400" b="1">
                <a:solidFill>
                  <a:schemeClr val="bg1"/>
                </a:solidFill>
              </a:rPr>
              <a:t>I:\NAS\Design Jobs\Reports\ACAPS\2026\Output</a:t>
            </a:r>
          </a:p>
        </p:txBody>
      </p:sp>
    </p:spTree>
    <p:extLst>
      <p:ext uri="{BB962C8B-B14F-4D97-AF65-F5344CB8AC3E}">
        <p14:creationId xmlns:p14="http://schemas.microsoft.com/office/powerpoint/2010/main" val="146425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143148D-4FE7-16E6-AEC6-AC1FBF6E9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96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EDEB-EBBD-7E2D-0ACB-FC72F532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1AB1-6B01-210F-52E8-420779DD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50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BACDEC-5435-3E71-4665-40D53F250B91}"/>
              </a:ext>
            </a:extLst>
          </p:cNvPr>
          <p:cNvSpPr txBox="1">
            <a:spLocks/>
          </p:cNvSpPr>
          <p:nvPr/>
        </p:nvSpPr>
        <p:spPr>
          <a:xfrm>
            <a:off x="3732904" y="1344706"/>
            <a:ext cx="7971415" cy="420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lang="en-US" sz="2400" kern="1200" noProof="0" dirty="0" smtClean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600" b="1" dirty="0">
                <a:latin typeface="+mn-lt"/>
              </a:rPr>
              <a:t>The Australian Community Attitudes to Privacy Survey </a:t>
            </a:r>
            <a:r>
              <a:rPr lang="en-AU" sz="2600" dirty="0">
                <a:latin typeface="+mn-lt"/>
              </a:rPr>
              <a:t>(ACAPS) is a longstanding study commissioned by the OAIC to evaluate the awareness, understanding, behaviour and concerns about privacy among Australians. </a:t>
            </a:r>
            <a:br>
              <a:rPr lang="en-AU" sz="1800" dirty="0">
                <a:latin typeface="+mn-lt"/>
              </a:rPr>
            </a:br>
            <a:br>
              <a:rPr lang="en-AU" sz="1800" dirty="0">
                <a:latin typeface="+mn-lt"/>
              </a:rPr>
            </a:br>
            <a:r>
              <a:rPr lang="en-AU" sz="2000" dirty="0">
                <a:latin typeface="+mn-lt"/>
              </a:rPr>
              <a:t>ACAPS 2026 surveyed over 1,500 unique respondents.</a:t>
            </a:r>
            <a:br>
              <a:rPr lang="en-AU" sz="2000" dirty="0">
                <a:latin typeface="+mn-lt"/>
              </a:rPr>
            </a:br>
            <a:br>
              <a:rPr lang="en-AU" sz="2000" dirty="0">
                <a:latin typeface="+mn-lt"/>
              </a:rPr>
            </a:br>
            <a:r>
              <a:rPr lang="en-AU" sz="2000" dirty="0">
                <a:latin typeface="+mn-lt"/>
              </a:rPr>
              <a:t>It tested attitudes on topics such as data practices, privacy legislation, data breaches, privacy disputes, biometrics, artificial intelligence and trust of organisations. </a:t>
            </a:r>
            <a:endParaRPr lang="en-AU" dirty="0">
              <a:latin typeface="+mn-lt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A885F9D-883A-19C3-EF8E-5115B13C95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1648"/>
          <a:stretch>
            <a:fillRect/>
          </a:stretch>
        </p:blipFill>
        <p:spPr>
          <a:xfrm>
            <a:off x="0" y="-38562"/>
            <a:ext cx="3180080" cy="68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5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368EA0-9AF2-EBC6-A0BD-F603C5F5E894}"/>
              </a:ext>
            </a:extLst>
          </p:cNvPr>
          <p:cNvSpPr/>
          <p:nvPr/>
        </p:nvSpPr>
        <p:spPr>
          <a:xfrm>
            <a:off x="1496234" y="899171"/>
            <a:ext cx="6130938" cy="645657"/>
          </a:xfrm>
          <a:prstGeom prst="roundRect">
            <a:avLst>
              <a:gd name="adj" fmla="val 50000"/>
            </a:avLst>
          </a:prstGeom>
          <a:solidFill>
            <a:srgbClr val="005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D36C3-5167-502E-F564-534474E5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436" y="971235"/>
            <a:ext cx="6408151" cy="501530"/>
          </a:xfrm>
        </p:spPr>
        <p:txBody>
          <a:bodyPr/>
          <a:lstStyle/>
          <a:p>
            <a:r>
              <a:rPr lang="en-AU" sz="34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Relevance and accountability</a:t>
            </a:r>
            <a:endParaRPr lang="en-A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B5EF00-611F-9A1F-1ED8-5D4D539522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233920" y="-1"/>
            <a:ext cx="4961255" cy="2809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51083-9919-00C3-6291-1537EC4FF125}"/>
              </a:ext>
            </a:extLst>
          </p:cNvPr>
          <p:cNvSpPr txBox="1"/>
          <p:nvPr/>
        </p:nvSpPr>
        <p:spPr>
          <a:xfrm>
            <a:off x="8194184" y="3102859"/>
            <a:ext cx="3046367" cy="2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B720650-C8A2-0A27-9E68-D9E449F43E26}"/>
              </a:ext>
            </a:extLst>
          </p:cNvPr>
          <p:cNvSpPr txBox="1">
            <a:spLocks/>
          </p:cNvSpPr>
          <p:nvPr/>
        </p:nvSpPr>
        <p:spPr>
          <a:xfrm>
            <a:off x="654287" y="4098861"/>
            <a:ext cx="2124624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98%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9123823-D1F2-5F42-7EC2-4343CA131DA3}"/>
              </a:ext>
            </a:extLst>
          </p:cNvPr>
          <p:cNvSpPr txBox="1">
            <a:spLocks/>
          </p:cNvSpPr>
          <p:nvPr/>
        </p:nvSpPr>
        <p:spPr>
          <a:xfrm>
            <a:off x="654286" y="5023682"/>
            <a:ext cx="4163813" cy="1394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say organisations that collect, use or share personal information should be responsible for protecting privacy even if no immediate harm occurs.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0F810DF-C514-4A79-9473-B648620D48FA}"/>
              </a:ext>
            </a:extLst>
          </p:cNvPr>
          <p:cNvSpPr txBox="1">
            <a:spLocks/>
          </p:cNvSpPr>
          <p:nvPr/>
        </p:nvSpPr>
        <p:spPr>
          <a:xfrm>
            <a:off x="5644100" y="4098861"/>
            <a:ext cx="2124624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2/3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36C48A4-8CA1-C629-7A88-54F7362B3477}"/>
              </a:ext>
            </a:extLst>
          </p:cNvPr>
          <p:cNvSpPr txBox="1">
            <a:spLocks/>
          </p:cNvSpPr>
          <p:nvPr/>
        </p:nvSpPr>
        <p:spPr>
          <a:xfrm>
            <a:off x="5644099" y="5023682"/>
            <a:ext cx="4266609" cy="1394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say they would be more likely to use digital services requiring personal information if they believed their data was handled fairly and responsibly.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4D47E9E-9DCF-F43C-E028-0BA28DDD1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894" y="11942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373987-8A67-E334-D436-97A0C62283A5}"/>
              </a:ext>
            </a:extLst>
          </p:cNvPr>
          <p:cNvGrpSpPr/>
          <p:nvPr/>
        </p:nvGrpSpPr>
        <p:grpSpPr>
          <a:xfrm>
            <a:off x="477955" y="716290"/>
            <a:ext cx="955934" cy="955934"/>
            <a:chOff x="6929026" y="508000"/>
            <a:chExt cx="1656000" cy="1656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C0F375-2BBC-E09D-791F-83B9F5F865DB}"/>
                </a:ext>
              </a:extLst>
            </p:cNvPr>
            <p:cNvSpPr/>
            <p:nvPr/>
          </p:nvSpPr>
          <p:spPr>
            <a:xfrm>
              <a:off x="6929026" y="508000"/>
              <a:ext cx="1656000" cy="1656000"/>
            </a:xfrm>
            <a:prstGeom prst="ellipse">
              <a:avLst/>
            </a:prstGeom>
            <a:solidFill>
              <a:srgbClr val="005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FB548DC-AE82-B80A-7935-61039291FE9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7026" y="626520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id="{3583CA95-1CF7-DF1C-1E78-1631DDAB1232}"/>
              </a:ext>
            </a:extLst>
          </p:cNvPr>
          <p:cNvSpPr txBox="1">
            <a:spLocks/>
          </p:cNvSpPr>
          <p:nvPr/>
        </p:nvSpPr>
        <p:spPr>
          <a:xfrm>
            <a:off x="683985" y="1985288"/>
            <a:ext cx="6408151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Privacy remains a key issue.</a:t>
            </a:r>
            <a:endParaRPr lang="en-AU" sz="2400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57364-3B63-E258-AE71-EBDF7326E999}"/>
              </a:ext>
            </a:extLst>
          </p:cNvPr>
          <p:cNvGrpSpPr/>
          <p:nvPr/>
        </p:nvGrpSpPr>
        <p:grpSpPr>
          <a:xfrm>
            <a:off x="654287" y="2587368"/>
            <a:ext cx="2335554" cy="1370600"/>
            <a:chOff x="561171" y="2622335"/>
            <a:chExt cx="2225771" cy="14878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9AAC19-3C9B-9761-5CF0-F2183CDD46BC}"/>
                </a:ext>
              </a:extLst>
            </p:cNvPr>
            <p:cNvSpPr/>
            <p:nvPr/>
          </p:nvSpPr>
          <p:spPr>
            <a:xfrm rot="16200000">
              <a:off x="1863121" y="3189322"/>
              <a:ext cx="928132" cy="367932"/>
            </a:xfrm>
            <a:prstGeom prst="rect">
              <a:avLst/>
            </a:prstGeom>
            <a:solidFill>
              <a:srgbClr val="115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C8B76E3-E7E4-E481-4410-370222FD2134}"/>
                </a:ext>
              </a:extLst>
            </p:cNvPr>
            <p:cNvSpPr/>
            <p:nvPr/>
          </p:nvSpPr>
          <p:spPr>
            <a:xfrm>
              <a:off x="561171" y="2725433"/>
              <a:ext cx="1596813" cy="1295710"/>
            </a:xfrm>
            <a:prstGeom prst="roundRect">
              <a:avLst>
                <a:gd name="adj" fmla="val 30781"/>
              </a:avLst>
            </a:prstGeom>
            <a:solidFill>
              <a:srgbClr val="115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268D77-9334-8858-9EFD-C451256FF7A0}"/>
                </a:ext>
              </a:extLst>
            </p:cNvPr>
            <p:cNvSpPr/>
            <p:nvPr/>
          </p:nvSpPr>
          <p:spPr>
            <a:xfrm rot="2314104">
              <a:off x="2166347" y="3357408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8173773-16F1-F1C1-8B11-E5796AB78451}"/>
                </a:ext>
              </a:extLst>
            </p:cNvPr>
            <p:cNvSpPr/>
            <p:nvPr/>
          </p:nvSpPr>
          <p:spPr>
            <a:xfrm rot="7643334">
              <a:off x="2195266" y="2773703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6E69B19-9B3B-2214-C670-6983DB88C003}"/>
                </a:ext>
              </a:extLst>
            </p:cNvPr>
            <p:cNvSpPr/>
            <p:nvPr/>
          </p:nvSpPr>
          <p:spPr>
            <a:xfrm rot="2314104">
              <a:off x="2143684" y="3457186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388560-5615-EA27-BEB9-92D91F444783}"/>
                </a:ext>
              </a:extLst>
            </p:cNvPr>
            <p:cNvSpPr/>
            <p:nvPr/>
          </p:nvSpPr>
          <p:spPr>
            <a:xfrm rot="9462387">
              <a:off x="2141236" y="2622335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D9E79E-53B1-ADCE-C6C5-F1899732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59" y="2795709"/>
            <a:ext cx="2124624" cy="939681"/>
          </a:xfrm>
        </p:spPr>
        <p:txBody>
          <a:bodyPr/>
          <a:lstStyle/>
          <a:p>
            <a:pPr lvl="0" algn="ctr">
              <a:lnSpc>
                <a:spcPct val="107000"/>
              </a:lnSpc>
            </a:pPr>
            <a:r>
              <a:rPr lang="en-AU" sz="5400" b="1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93% </a:t>
            </a:r>
            <a:endParaRPr lang="en-AU" sz="2000" b="1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074E35E-C533-A45D-A688-83D356085D79}"/>
              </a:ext>
            </a:extLst>
          </p:cNvPr>
          <p:cNvSpPr txBox="1">
            <a:spLocks/>
          </p:cNvSpPr>
          <p:nvPr/>
        </p:nvSpPr>
        <p:spPr>
          <a:xfrm>
            <a:off x="2657994" y="2749907"/>
            <a:ext cx="2732061" cy="10647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say protecting personal information is important to them.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D666E8-55A0-4EAF-C589-4098B370F4F6}"/>
              </a:ext>
            </a:extLst>
          </p:cNvPr>
          <p:cNvGrpSpPr/>
          <p:nvPr/>
        </p:nvGrpSpPr>
        <p:grpSpPr>
          <a:xfrm>
            <a:off x="5644100" y="2587368"/>
            <a:ext cx="2335554" cy="1370600"/>
            <a:chOff x="561171" y="2622335"/>
            <a:chExt cx="2225771" cy="14878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AF96F1-0A8A-9FFE-591D-38396DB67ABC}"/>
                </a:ext>
              </a:extLst>
            </p:cNvPr>
            <p:cNvSpPr/>
            <p:nvPr/>
          </p:nvSpPr>
          <p:spPr>
            <a:xfrm rot="16200000">
              <a:off x="1863121" y="3189322"/>
              <a:ext cx="928132" cy="367932"/>
            </a:xfrm>
            <a:prstGeom prst="rect">
              <a:avLst/>
            </a:prstGeom>
            <a:solidFill>
              <a:srgbClr val="115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572C87C-F9F5-C886-2BCC-453FA09FC318}"/>
                </a:ext>
              </a:extLst>
            </p:cNvPr>
            <p:cNvSpPr/>
            <p:nvPr/>
          </p:nvSpPr>
          <p:spPr>
            <a:xfrm>
              <a:off x="561171" y="2725433"/>
              <a:ext cx="1596813" cy="1295710"/>
            </a:xfrm>
            <a:prstGeom prst="roundRect">
              <a:avLst>
                <a:gd name="adj" fmla="val 30781"/>
              </a:avLst>
            </a:prstGeom>
            <a:solidFill>
              <a:srgbClr val="115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D2ED609-82C0-153F-BBEF-0C6E0872C288}"/>
                </a:ext>
              </a:extLst>
            </p:cNvPr>
            <p:cNvSpPr/>
            <p:nvPr/>
          </p:nvSpPr>
          <p:spPr>
            <a:xfrm rot="2314104">
              <a:off x="2166347" y="3357408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F6E20E-6D4E-077C-D21B-AA5A49575869}"/>
                </a:ext>
              </a:extLst>
            </p:cNvPr>
            <p:cNvSpPr/>
            <p:nvPr/>
          </p:nvSpPr>
          <p:spPr>
            <a:xfrm rot="7643334">
              <a:off x="2195266" y="2773703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2FA7F78-7634-08F9-D5E3-415E1E14B2E5}"/>
                </a:ext>
              </a:extLst>
            </p:cNvPr>
            <p:cNvSpPr/>
            <p:nvPr/>
          </p:nvSpPr>
          <p:spPr>
            <a:xfrm rot="2314104">
              <a:off x="2143684" y="3457186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1E4E9D-D4D6-72E0-D514-EA92F1405848}"/>
                </a:ext>
              </a:extLst>
            </p:cNvPr>
            <p:cNvSpPr/>
            <p:nvPr/>
          </p:nvSpPr>
          <p:spPr>
            <a:xfrm rot="9462387">
              <a:off x="2141236" y="2622335"/>
              <a:ext cx="530352" cy="653001"/>
            </a:xfrm>
            <a:prstGeom prst="ellipse">
              <a:avLst/>
            </a:prstGeom>
            <a:solidFill>
              <a:srgbClr val="CDD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A6F54EE-0C90-208D-E912-7A404620627F}"/>
              </a:ext>
            </a:extLst>
          </p:cNvPr>
          <p:cNvSpPr txBox="1">
            <a:spLocks/>
          </p:cNvSpPr>
          <p:nvPr/>
        </p:nvSpPr>
        <p:spPr>
          <a:xfrm>
            <a:off x="5444972" y="2795709"/>
            <a:ext cx="2124624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5400" b="1" kern="1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87% </a:t>
            </a:r>
            <a:endParaRPr lang="en-AU" sz="2000" b="1" kern="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BCDE8353-1ACC-BB1F-6B21-39AD1626D83B}"/>
              </a:ext>
            </a:extLst>
          </p:cNvPr>
          <p:cNvSpPr txBox="1">
            <a:spLocks/>
          </p:cNvSpPr>
          <p:nvPr/>
        </p:nvSpPr>
        <p:spPr>
          <a:xfrm>
            <a:off x="7647807" y="2749907"/>
            <a:ext cx="3383114" cy="10647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cs typeface="Times New Roman" panose="02020603050405020304" pitchFamily="18" charset="0"/>
              </a:rPr>
              <a:t>say they are more concerned about their privacy than they were 5 years ago.</a:t>
            </a:r>
          </a:p>
        </p:txBody>
      </p:sp>
    </p:spTree>
    <p:extLst>
      <p:ext uri="{BB962C8B-B14F-4D97-AF65-F5344CB8AC3E}">
        <p14:creationId xmlns:p14="http://schemas.microsoft.com/office/powerpoint/2010/main" val="11981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D8DE9-26DB-25BA-B53C-30B121AEE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6873-0B52-A18E-1EC9-8E50B530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01" y="2809384"/>
            <a:ext cx="2124624" cy="1033809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AU" sz="6000" b="1" kern="100" dirty="0">
                <a:solidFill>
                  <a:srgbClr val="005D6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96%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8DF1EC-DB8E-3462-770A-E549B20B7E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233920" y="-1"/>
            <a:ext cx="4961255" cy="2809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01C4D-1B91-10A3-9C12-F01A4BB20229}"/>
              </a:ext>
            </a:extLst>
          </p:cNvPr>
          <p:cNvSpPr txBox="1"/>
          <p:nvPr/>
        </p:nvSpPr>
        <p:spPr>
          <a:xfrm>
            <a:off x="8194184" y="3070585"/>
            <a:ext cx="3046367" cy="2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BD93365-C58D-70C3-BAEB-12A0FF3C2BB0}"/>
              </a:ext>
            </a:extLst>
          </p:cNvPr>
          <p:cNvSpPr txBox="1">
            <a:spLocks/>
          </p:cNvSpPr>
          <p:nvPr/>
        </p:nvSpPr>
        <p:spPr>
          <a:xfrm>
            <a:off x="540299" y="3734205"/>
            <a:ext cx="4917457" cy="735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say some conditions should be in place before used.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7F2EA9D-E15A-CF72-7040-EB6E50A096CE}"/>
              </a:ext>
            </a:extLst>
          </p:cNvPr>
          <p:cNvSpPr txBox="1">
            <a:spLocks/>
          </p:cNvSpPr>
          <p:nvPr/>
        </p:nvSpPr>
        <p:spPr>
          <a:xfrm>
            <a:off x="540301" y="4518117"/>
            <a:ext cx="2124624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64%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1391F92-404D-268E-2CA5-C4E8CF7BAE7A}"/>
              </a:ext>
            </a:extLst>
          </p:cNvPr>
          <p:cNvSpPr txBox="1">
            <a:spLocks/>
          </p:cNvSpPr>
          <p:nvPr/>
        </p:nvSpPr>
        <p:spPr>
          <a:xfrm>
            <a:off x="540300" y="5442938"/>
            <a:ext cx="1971065" cy="10647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accept the use of AI for fraud detection.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A2F20C7-4AC1-7980-917D-49ADDFDCB231}"/>
              </a:ext>
            </a:extLst>
          </p:cNvPr>
          <p:cNvSpPr txBox="1">
            <a:spLocks/>
          </p:cNvSpPr>
          <p:nvPr/>
        </p:nvSpPr>
        <p:spPr>
          <a:xfrm>
            <a:off x="2511365" y="4520794"/>
            <a:ext cx="2124624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65D875C-79BA-188D-C76C-84076C8F4562}"/>
              </a:ext>
            </a:extLst>
          </p:cNvPr>
          <p:cNvSpPr txBox="1">
            <a:spLocks/>
          </p:cNvSpPr>
          <p:nvPr/>
        </p:nvSpPr>
        <p:spPr>
          <a:xfrm>
            <a:off x="2511365" y="5445615"/>
            <a:ext cx="2946392" cy="10647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accept the use of AI for automated eligibility for risk-based decisions.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DDB0AB7-857A-3446-ADA7-C7BDD480F0B5}"/>
              </a:ext>
            </a:extLst>
          </p:cNvPr>
          <p:cNvSpPr txBox="1">
            <a:spLocks/>
          </p:cNvSpPr>
          <p:nvPr/>
        </p:nvSpPr>
        <p:spPr>
          <a:xfrm>
            <a:off x="8475107" y="2874190"/>
            <a:ext cx="3029392" cy="1033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AU" sz="32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6000" b="1" kern="100" dirty="0">
                <a:solidFill>
                  <a:srgbClr val="005D6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E486BD5A-5E45-4498-8CB6-9A7BE07FF1B1}"/>
              </a:ext>
            </a:extLst>
          </p:cNvPr>
          <p:cNvSpPr txBox="1">
            <a:spLocks/>
          </p:cNvSpPr>
          <p:nvPr/>
        </p:nvSpPr>
        <p:spPr>
          <a:xfrm>
            <a:off x="8475106" y="3799011"/>
            <a:ext cx="2946392" cy="27113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consider it somewhat or very unacceptable for organisations to use personal information originally provided for a service to train AI systems after that service has been completed.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C4AD54ED-537A-528A-B5ED-D497D57D3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894" y="11942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918516-10F6-66E2-1B9E-DF733AA2E1FB}"/>
              </a:ext>
            </a:extLst>
          </p:cNvPr>
          <p:cNvGrpSpPr/>
          <p:nvPr/>
        </p:nvGrpSpPr>
        <p:grpSpPr>
          <a:xfrm>
            <a:off x="477955" y="716290"/>
            <a:ext cx="955934" cy="955934"/>
            <a:chOff x="6929026" y="508000"/>
            <a:chExt cx="1656000" cy="1656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CD631E9-1985-482B-5E7F-723D8AFA96B4}"/>
                </a:ext>
              </a:extLst>
            </p:cNvPr>
            <p:cNvSpPr/>
            <p:nvPr/>
          </p:nvSpPr>
          <p:spPr>
            <a:xfrm>
              <a:off x="6929026" y="508000"/>
              <a:ext cx="1656000" cy="1656000"/>
            </a:xfrm>
            <a:prstGeom prst="ellipse">
              <a:avLst/>
            </a:prstGeom>
            <a:solidFill>
              <a:srgbClr val="005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F6148420-CD15-29E3-09A9-DA509CC52E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7026" y="626520"/>
              <a:ext cx="1440000" cy="1440000"/>
            </a:xfrm>
            <a:prstGeom prst="rect">
              <a:avLst/>
            </a:prstGeom>
          </p:spPr>
        </p:pic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48D4933C-9BB3-954B-56AA-74F5D250CAC0}"/>
              </a:ext>
            </a:extLst>
          </p:cNvPr>
          <p:cNvSpPr txBox="1">
            <a:spLocks/>
          </p:cNvSpPr>
          <p:nvPr/>
        </p:nvSpPr>
        <p:spPr>
          <a:xfrm>
            <a:off x="683985" y="1985288"/>
            <a:ext cx="6408151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Australians remain cautious about the use of AI in decision-making that may affect them.</a:t>
            </a:r>
            <a:endParaRPr lang="en-AU"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55832B-6150-75D7-F0A9-613E4D606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55" y="3324885"/>
            <a:ext cx="3474783" cy="271138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47A98D3-822A-00CA-AD6F-E7C2B3EC9F95}"/>
              </a:ext>
            </a:extLst>
          </p:cNvPr>
          <p:cNvSpPr/>
          <p:nvPr/>
        </p:nvSpPr>
        <p:spPr>
          <a:xfrm>
            <a:off x="1496234" y="899171"/>
            <a:ext cx="6130938" cy="645657"/>
          </a:xfrm>
          <a:prstGeom prst="roundRect">
            <a:avLst>
              <a:gd name="adj" fmla="val 50000"/>
            </a:avLst>
          </a:prstGeom>
          <a:solidFill>
            <a:srgbClr val="005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1DF6D32-29EE-C5A9-4A6B-0445129B558B}"/>
              </a:ext>
            </a:extLst>
          </p:cNvPr>
          <p:cNvSpPr txBox="1">
            <a:spLocks/>
          </p:cNvSpPr>
          <p:nvPr/>
        </p:nvSpPr>
        <p:spPr>
          <a:xfrm>
            <a:off x="1836436" y="971235"/>
            <a:ext cx="6408151" cy="5015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r>
              <a:rPr lang="en-AU" sz="3400" kern="1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Relevance and accountability</a:t>
            </a:r>
            <a:endParaRPr lang="en-AU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03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3FE70-81B2-5B01-FC0A-92DC7471475E}"/>
              </a:ext>
            </a:extLst>
          </p:cNvPr>
          <p:cNvGrpSpPr/>
          <p:nvPr/>
        </p:nvGrpSpPr>
        <p:grpSpPr>
          <a:xfrm>
            <a:off x="3576514" y="529388"/>
            <a:ext cx="955934" cy="955934"/>
            <a:chOff x="6929026" y="1971040"/>
            <a:chExt cx="1656000" cy="1656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05BF91-3829-AD38-C07F-EE915CF418D9}"/>
                </a:ext>
              </a:extLst>
            </p:cNvPr>
            <p:cNvSpPr/>
            <p:nvPr/>
          </p:nvSpPr>
          <p:spPr>
            <a:xfrm>
              <a:off x="6929026" y="1971040"/>
              <a:ext cx="1656000" cy="1656000"/>
            </a:xfrm>
            <a:prstGeom prst="ellipse">
              <a:avLst/>
            </a:prstGeom>
            <a:solidFill>
              <a:srgbClr val="00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026D6AE-5C7F-176C-CC03-0B54763EFBC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037026" y="2019440"/>
              <a:ext cx="1440000" cy="14400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B0CCDD-078F-0440-7D79-4BB054170ACB}"/>
              </a:ext>
            </a:extLst>
          </p:cNvPr>
          <p:cNvSpPr/>
          <p:nvPr/>
        </p:nvSpPr>
        <p:spPr>
          <a:xfrm>
            <a:off x="4594793" y="712269"/>
            <a:ext cx="6565688" cy="645657"/>
          </a:xfrm>
          <a:prstGeom prst="roundRect">
            <a:avLst>
              <a:gd name="adj" fmla="val 50000"/>
            </a:avLst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B987870-6458-2DCF-49B6-61736B6F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995" y="784333"/>
            <a:ext cx="6408151" cy="501530"/>
          </a:xfrm>
        </p:spPr>
        <p:txBody>
          <a:bodyPr/>
          <a:lstStyle/>
          <a:p>
            <a:r>
              <a:rPr lang="en-AU" sz="3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 and consent in practice</a:t>
            </a:r>
            <a:endParaRPr lang="en-AU" sz="3400" dirty="0">
              <a:latin typeface="+mj-lt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D0CF143-AA8D-6ADF-FA96-E8958A0D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860" y="2701099"/>
            <a:ext cx="2124624" cy="939681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AU" sz="5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78% </a:t>
            </a:r>
            <a:endParaRPr lang="en-AU" sz="20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28D0FBC1-9831-044D-395F-64208A5A0572}"/>
              </a:ext>
            </a:extLst>
          </p:cNvPr>
          <p:cNvSpPr txBox="1">
            <a:spLocks/>
          </p:cNvSpPr>
          <p:nvPr/>
        </p:nvSpPr>
        <p:spPr>
          <a:xfrm>
            <a:off x="3638858" y="3519590"/>
            <a:ext cx="3952789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report very little or no control over how their personal information is collected and used.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5FAFD26-D9BB-E701-636C-F4961EF6D4FF}"/>
              </a:ext>
            </a:extLst>
          </p:cNvPr>
          <p:cNvSpPr txBox="1">
            <a:spLocks/>
          </p:cNvSpPr>
          <p:nvPr/>
        </p:nvSpPr>
        <p:spPr>
          <a:xfrm>
            <a:off x="3638860" y="4569320"/>
            <a:ext cx="2124624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52% </a:t>
            </a:r>
            <a:endParaRPr lang="en-AU" sz="20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7B75C1F-C8C5-C17D-8B1B-3440EF857BC2}"/>
              </a:ext>
            </a:extLst>
          </p:cNvPr>
          <p:cNvSpPr txBox="1">
            <a:spLocks/>
          </p:cNvSpPr>
          <p:nvPr/>
        </p:nvSpPr>
        <p:spPr>
          <a:xfrm>
            <a:off x="3638859" y="5387811"/>
            <a:ext cx="3952788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say they accept sharing because they might otherwise miss out on essential services or opportunities.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540B9926-58E2-DFEA-50ED-2B2610826AFD}"/>
              </a:ext>
            </a:extLst>
          </p:cNvPr>
          <p:cNvSpPr txBox="1">
            <a:spLocks/>
          </p:cNvSpPr>
          <p:nvPr/>
        </p:nvSpPr>
        <p:spPr>
          <a:xfrm>
            <a:off x="8050427" y="2701099"/>
            <a:ext cx="2124624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65% </a:t>
            </a:r>
            <a:endParaRPr lang="en-AU" sz="20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AAC982BC-2C56-5C26-1DD3-084DE9C17F04}"/>
              </a:ext>
            </a:extLst>
          </p:cNvPr>
          <p:cNvSpPr txBox="1">
            <a:spLocks/>
          </p:cNvSpPr>
          <p:nvPr/>
        </p:nvSpPr>
        <p:spPr>
          <a:xfrm>
            <a:off x="8050425" y="3519590"/>
            <a:ext cx="3809103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say sharing information rarely or never feels like a genuine choice and 68% say the same about consent.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098C0AF6-E3F8-31DE-4919-7A9763C60025}"/>
              </a:ext>
            </a:extLst>
          </p:cNvPr>
          <p:cNvSpPr txBox="1">
            <a:spLocks/>
          </p:cNvSpPr>
          <p:nvPr/>
        </p:nvSpPr>
        <p:spPr>
          <a:xfrm>
            <a:off x="3724922" y="1877003"/>
            <a:ext cx="3952789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Most people feel they have limited control.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55748B67-D4C0-AAB6-18A0-1351108DE8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1648"/>
          <a:stretch>
            <a:fillRect/>
          </a:stretch>
        </p:blipFill>
        <p:spPr>
          <a:xfrm>
            <a:off x="0" y="-38562"/>
            <a:ext cx="3180080" cy="6898150"/>
          </a:xfrm>
          <a:prstGeom prst="rect">
            <a:avLst/>
          </a:prstGeom>
        </p:spPr>
      </p:pic>
      <p:sp>
        <p:nvSpPr>
          <p:cNvPr id="34" name="Title 2">
            <a:extLst>
              <a:ext uri="{FF2B5EF4-FFF2-40B4-BE49-F238E27FC236}">
                <a16:creationId xmlns:a16="http://schemas.microsoft.com/office/drawing/2014/main" id="{007BE21E-E33D-2950-80A9-50B8A57985D3}"/>
              </a:ext>
            </a:extLst>
          </p:cNvPr>
          <p:cNvSpPr txBox="1">
            <a:spLocks/>
          </p:cNvSpPr>
          <p:nvPr/>
        </p:nvSpPr>
        <p:spPr>
          <a:xfrm>
            <a:off x="8158005" y="1877003"/>
            <a:ext cx="3809103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Consent often doesn’t feel like a genuine choice.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2EA8B7-17D3-B9A0-09E3-D6A211F629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3491" y="4598043"/>
            <a:ext cx="3180080" cy="2038485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0B6C62-C65E-44D4-3F8A-17B0A21DEA96}"/>
              </a:ext>
            </a:extLst>
          </p:cNvPr>
          <p:cNvSpPr/>
          <p:nvPr/>
        </p:nvSpPr>
        <p:spPr>
          <a:xfrm>
            <a:off x="10706661" y="5387811"/>
            <a:ext cx="453820" cy="453820"/>
          </a:xfrm>
          <a:custGeom>
            <a:avLst/>
            <a:gdLst>
              <a:gd name="csX0" fmla="*/ 1027962 w 1027961"/>
              <a:gd name="csY0" fmla="*/ 513989 h 1027960"/>
              <a:gd name="csX1" fmla="*/ 513972 w 1027961"/>
              <a:gd name="csY1" fmla="*/ 1027961 h 1027960"/>
              <a:gd name="csX2" fmla="*/ 0 w 1027961"/>
              <a:gd name="csY2" fmla="*/ 513989 h 1027960"/>
              <a:gd name="csX3" fmla="*/ 513972 w 1027961"/>
              <a:gd name="csY3" fmla="*/ 0 h 1027960"/>
              <a:gd name="csX4" fmla="*/ 1027962 w 1027961"/>
              <a:gd name="csY4" fmla="*/ 513989 h 1027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27961" h="1027960">
                <a:moveTo>
                  <a:pt x="1027962" y="513989"/>
                </a:moveTo>
                <a:cubicBezTo>
                  <a:pt x="744080" y="513989"/>
                  <a:pt x="513972" y="744115"/>
                  <a:pt x="513972" y="1027961"/>
                </a:cubicBezTo>
                <a:cubicBezTo>
                  <a:pt x="513972" y="744115"/>
                  <a:pt x="283846" y="513989"/>
                  <a:pt x="0" y="513989"/>
                </a:cubicBezTo>
                <a:cubicBezTo>
                  <a:pt x="283846" y="513989"/>
                  <a:pt x="513972" y="283863"/>
                  <a:pt x="513972" y="0"/>
                </a:cubicBezTo>
                <a:cubicBezTo>
                  <a:pt x="513972" y="283881"/>
                  <a:pt x="744098" y="513989"/>
                  <a:pt x="1027962" y="513989"/>
                </a:cubicBezTo>
                <a:close/>
              </a:path>
            </a:pathLst>
          </a:custGeom>
          <a:solidFill>
            <a:srgbClr val="F0E99B"/>
          </a:solidFill>
          <a:ln w="365" cap="flat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50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B2010-AB77-130F-A029-50841E6A6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902512-BF04-FF91-2E16-AAD2C1863121}"/>
              </a:ext>
            </a:extLst>
          </p:cNvPr>
          <p:cNvSpPr/>
          <p:nvPr/>
        </p:nvSpPr>
        <p:spPr>
          <a:xfrm>
            <a:off x="500896" y="1497229"/>
            <a:ext cx="5068603" cy="5150318"/>
          </a:xfrm>
          <a:prstGeom prst="roundRect">
            <a:avLst>
              <a:gd name="adj" fmla="val 8900"/>
            </a:avLst>
          </a:prstGeom>
          <a:solidFill>
            <a:srgbClr val="B3E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529482-BFCD-BC70-5FFA-B0F2A7EDEDBA}"/>
              </a:ext>
            </a:extLst>
          </p:cNvPr>
          <p:cNvGrpSpPr/>
          <p:nvPr/>
        </p:nvGrpSpPr>
        <p:grpSpPr>
          <a:xfrm>
            <a:off x="500896" y="373858"/>
            <a:ext cx="955934" cy="955934"/>
            <a:chOff x="6929026" y="1971040"/>
            <a:chExt cx="1656000" cy="1656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24D466-BDAC-EF7D-968F-19B725B7C4F7}"/>
                </a:ext>
              </a:extLst>
            </p:cNvPr>
            <p:cNvSpPr/>
            <p:nvPr/>
          </p:nvSpPr>
          <p:spPr>
            <a:xfrm>
              <a:off x="6929026" y="1971040"/>
              <a:ext cx="1656000" cy="1656000"/>
            </a:xfrm>
            <a:prstGeom prst="ellipse">
              <a:avLst/>
            </a:prstGeom>
            <a:solidFill>
              <a:srgbClr val="00A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bg1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EE8076D-1322-B936-0BB3-00B03190108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037026" y="2019440"/>
              <a:ext cx="1440000" cy="14400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6021E1-1A80-1CED-6DDD-D29245F775C0}"/>
              </a:ext>
            </a:extLst>
          </p:cNvPr>
          <p:cNvSpPr/>
          <p:nvPr/>
        </p:nvSpPr>
        <p:spPr>
          <a:xfrm>
            <a:off x="1519175" y="556739"/>
            <a:ext cx="6538303" cy="645657"/>
          </a:xfrm>
          <a:prstGeom prst="roundRect">
            <a:avLst>
              <a:gd name="adj" fmla="val 50000"/>
            </a:avLst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787BF51-0ED3-6821-F7A5-EA1767CE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377" y="628803"/>
            <a:ext cx="6408151" cy="501530"/>
          </a:xfrm>
        </p:spPr>
        <p:txBody>
          <a:bodyPr/>
          <a:lstStyle/>
          <a:p>
            <a:r>
              <a:rPr lang="en-AU" sz="3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 and consent in practice</a:t>
            </a:r>
            <a:endParaRPr lang="en-AU" sz="3400" dirty="0">
              <a:latin typeface="+mj-lt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08D111C-614F-0B99-1857-34C8DA04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40" y="2426585"/>
            <a:ext cx="2124624" cy="93968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AU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AU" sz="5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2000" b="1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687DC942-7A57-9488-21C9-FB5690F3CDD3}"/>
              </a:ext>
            </a:extLst>
          </p:cNvPr>
          <p:cNvSpPr txBox="1">
            <a:spLocks/>
          </p:cNvSpPr>
          <p:nvPr/>
        </p:nvSpPr>
        <p:spPr>
          <a:xfrm>
            <a:off x="831338" y="3245076"/>
            <a:ext cx="4386205" cy="6711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Australians say data collection can be acceptable under certain conditions.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C4ACD42D-689D-24B2-DDFA-510172A74558}"/>
              </a:ext>
            </a:extLst>
          </p:cNvPr>
          <p:cNvSpPr txBox="1">
            <a:spLocks/>
          </p:cNvSpPr>
          <p:nvPr/>
        </p:nvSpPr>
        <p:spPr>
          <a:xfrm>
            <a:off x="946673" y="1664962"/>
            <a:ext cx="4386204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collection is accepted when clear limits and choices exist.</a:t>
            </a: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EBB8545B-37C8-E7E3-48E6-C7810F2EFE40}"/>
              </a:ext>
            </a:extLst>
          </p:cNvPr>
          <p:cNvSpPr txBox="1">
            <a:spLocks/>
          </p:cNvSpPr>
          <p:nvPr/>
        </p:nvSpPr>
        <p:spPr>
          <a:xfrm>
            <a:off x="6186827" y="1737151"/>
            <a:ext cx="4657020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Privacy policies are expected to do a lot, but are often skipped.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2EE96D-322D-5176-896C-75205FCC4E37}"/>
              </a:ext>
            </a:extLst>
          </p:cNvPr>
          <p:cNvSpPr txBox="1">
            <a:spLocks/>
          </p:cNvSpPr>
          <p:nvPr/>
        </p:nvSpPr>
        <p:spPr>
          <a:xfrm>
            <a:off x="831339" y="3978695"/>
            <a:ext cx="2124624" cy="78277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69% 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451C70D-E0CD-A27E-8CD1-7BD172149630}"/>
              </a:ext>
            </a:extLst>
          </p:cNvPr>
          <p:cNvSpPr txBox="1">
            <a:spLocks/>
          </p:cNvSpPr>
          <p:nvPr/>
        </p:nvSpPr>
        <p:spPr>
          <a:xfrm>
            <a:off x="831338" y="4653597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latin typeface="+mn-lt"/>
                <a:cs typeface="Times New Roman" panose="02020603050405020304" pitchFamily="18" charset="0"/>
              </a:rPr>
              <a:t>particularly where the purpose is clear.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B174D74-2D1A-7F12-7C08-E7CA5BC97810}"/>
              </a:ext>
            </a:extLst>
          </p:cNvPr>
          <p:cNvSpPr txBox="1">
            <a:spLocks/>
          </p:cNvSpPr>
          <p:nvPr/>
        </p:nvSpPr>
        <p:spPr>
          <a:xfrm>
            <a:off x="2944861" y="3978695"/>
            <a:ext cx="2124624" cy="78277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68% 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4579BC1-21C3-8302-1F92-19AA5C1BE743}"/>
              </a:ext>
            </a:extLst>
          </p:cNvPr>
          <p:cNvSpPr txBox="1">
            <a:spLocks/>
          </p:cNvSpPr>
          <p:nvPr/>
        </p:nvSpPr>
        <p:spPr>
          <a:xfrm>
            <a:off x="2944860" y="4653597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latin typeface="+mn-lt"/>
                <a:cs typeface="Times New Roman" panose="02020603050405020304" pitchFamily="18" charset="0"/>
              </a:rPr>
              <a:t>consent or opt-in is available.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4E9775F-7FA8-3E85-96C4-08F2F8832DA8}"/>
              </a:ext>
            </a:extLst>
          </p:cNvPr>
          <p:cNvSpPr txBox="1">
            <a:spLocks/>
          </p:cNvSpPr>
          <p:nvPr/>
        </p:nvSpPr>
        <p:spPr>
          <a:xfrm>
            <a:off x="864404" y="5196118"/>
            <a:ext cx="2124624" cy="78277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66% 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5FB4E8D-99D0-7207-87A9-D8A9D352B2B5}"/>
              </a:ext>
            </a:extLst>
          </p:cNvPr>
          <p:cNvSpPr txBox="1">
            <a:spLocks/>
          </p:cNvSpPr>
          <p:nvPr/>
        </p:nvSpPr>
        <p:spPr>
          <a:xfrm>
            <a:off x="864403" y="5871020"/>
            <a:ext cx="1739257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latin typeface="+mn-lt"/>
                <a:cs typeface="Times New Roman" panose="02020603050405020304" pitchFamily="18" charset="0"/>
              </a:rPr>
              <a:t>collection is limited to what is necessary.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DE0A8CA-451B-CB52-7B6B-259696BBD08B}"/>
              </a:ext>
            </a:extLst>
          </p:cNvPr>
          <p:cNvSpPr txBox="1">
            <a:spLocks/>
          </p:cNvSpPr>
          <p:nvPr/>
        </p:nvSpPr>
        <p:spPr>
          <a:xfrm>
            <a:off x="2944860" y="5196118"/>
            <a:ext cx="2124624" cy="78277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61% 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07363D8-B984-3EDF-7CDF-FDE308088679}"/>
              </a:ext>
            </a:extLst>
          </p:cNvPr>
          <p:cNvSpPr txBox="1">
            <a:spLocks/>
          </p:cNvSpPr>
          <p:nvPr/>
        </p:nvSpPr>
        <p:spPr>
          <a:xfrm>
            <a:off x="2944859" y="5871020"/>
            <a:ext cx="2124624" cy="5425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latin typeface="+mn-lt"/>
                <a:cs typeface="Times New Roman" panose="02020603050405020304" pitchFamily="18" charset="0"/>
              </a:rPr>
              <a:t>ability to opt out of non-essential collection.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FE374EE-41DB-73DB-EE58-C297FBF4191D}"/>
              </a:ext>
            </a:extLst>
          </p:cNvPr>
          <p:cNvSpPr txBox="1">
            <a:spLocks/>
          </p:cNvSpPr>
          <p:nvPr/>
        </p:nvSpPr>
        <p:spPr>
          <a:xfrm>
            <a:off x="6097589" y="3366266"/>
            <a:ext cx="2124624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69%</a:t>
            </a:r>
            <a:endParaRPr lang="en-AU" sz="2000" b="1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DA002441-D110-F4D2-6E83-C962B93CE297}"/>
              </a:ext>
            </a:extLst>
          </p:cNvPr>
          <p:cNvSpPr txBox="1">
            <a:spLocks/>
          </p:cNvSpPr>
          <p:nvPr/>
        </p:nvSpPr>
        <p:spPr>
          <a:xfrm>
            <a:off x="6097588" y="4184757"/>
            <a:ext cx="2124624" cy="12638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say they always or often agree without reading most or all of the policy.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40EF6D04-CCFF-8ECF-0DD9-D7B04E7F471B}"/>
              </a:ext>
            </a:extLst>
          </p:cNvPr>
          <p:cNvSpPr txBox="1">
            <a:spLocks/>
          </p:cNvSpPr>
          <p:nvPr/>
        </p:nvSpPr>
        <p:spPr>
          <a:xfrm>
            <a:off x="6097587" y="2689037"/>
            <a:ext cx="3371018" cy="6711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While people know what they want included,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741530-BC9A-31F1-B612-EFF924678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74" y="3286999"/>
            <a:ext cx="3371018" cy="31272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6D721FD-0376-17D8-B3CD-FB06D27D6D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5448" y="1"/>
            <a:ext cx="3049727" cy="1864462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2F1E3A-16E0-D9D6-607A-094E5B992D40}"/>
              </a:ext>
            </a:extLst>
          </p:cNvPr>
          <p:cNvSpPr/>
          <p:nvPr/>
        </p:nvSpPr>
        <p:spPr>
          <a:xfrm>
            <a:off x="7596605" y="5350539"/>
            <a:ext cx="1027961" cy="1027960"/>
          </a:xfrm>
          <a:custGeom>
            <a:avLst/>
            <a:gdLst>
              <a:gd name="csX0" fmla="*/ 1027962 w 1027961"/>
              <a:gd name="csY0" fmla="*/ 513989 h 1027960"/>
              <a:gd name="csX1" fmla="*/ 513972 w 1027961"/>
              <a:gd name="csY1" fmla="*/ 1027961 h 1027960"/>
              <a:gd name="csX2" fmla="*/ 0 w 1027961"/>
              <a:gd name="csY2" fmla="*/ 513989 h 1027960"/>
              <a:gd name="csX3" fmla="*/ 513972 w 1027961"/>
              <a:gd name="csY3" fmla="*/ 0 h 1027960"/>
              <a:gd name="csX4" fmla="*/ 1027962 w 1027961"/>
              <a:gd name="csY4" fmla="*/ 513989 h 1027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27961" h="1027960">
                <a:moveTo>
                  <a:pt x="1027962" y="513989"/>
                </a:moveTo>
                <a:cubicBezTo>
                  <a:pt x="744080" y="513989"/>
                  <a:pt x="513972" y="744115"/>
                  <a:pt x="513972" y="1027961"/>
                </a:cubicBezTo>
                <a:cubicBezTo>
                  <a:pt x="513972" y="744115"/>
                  <a:pt x="283846" y="513989"/>
                  <a:pt x="0" y="513989"/>
                </a:cubicBezTo>
                <a:cubicBezTo>
                  <a:pt x="283846" y="513989"/>
                  <a:pt x="513972" y="283863"/>
                  <a:pt x="513972" y="0"/>
                </a:cubicBezTo>
                <a:cubicBezTo>
                  <a:pt x="513972" y="283881"/>
                  <a:pt x="744098" y="513989"/>
                  <a:pt x="1027962" y="513989"/>
                </a:cubicBezTo>
                <a:close/>
              </a:path>
            </a:pathLst>
          </a:custGeom>
          <a:solidFill>
            <a:srgbClr val="F3DD6D"/>
          </a:solidFill>
          <a:ln w="365" cap="flat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910E9-94ED-C78A-8DAF-6310D263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BB379991-3903-424D-3A3D-FA3B67BBE5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7793" y="1543005"/>
            <a:ext cx="3276229" cy="337742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A7FDD9A7-5E24-3D5A-8FAC-EA70D2C6D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1648"/>
          <a:stretch>
            <a:fillRect/>
          </a:stretch>
        </p:blipFill>
        <p:spPr>
          <a:xfrm>
            <a:off x="0" y="-38562"/>
            <a:ext cx="3180080" cy="68981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EF85F9-CE8E-39D5-7F9F-094B0A8149FB}"/>
              </a:ext>
            </a:extLst>
          </p:cNvPr>
          <p:cNvSpPr/>
          <p:nvPr/>
        </p:nvSpPr>
        <p:spPr>
          <a:xfrm>
            <a:off x="4488285" y="866897"/>
            <a:ext cx="6430727" cy="645657"/>
          </a:xfrm>
          <a:prstGeom prst="roundRect">
            <a:avLst>
              <a:gd name="adj" fmla="val 50000"/>
            </a:avLst>
          </a:prstGeom>
          <a:solidFill>
            <a:srgbClr val="F3D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25AC26D-0ECF-9945-C011-C4FEDD2DF9E5}"/>
              </a:ext>
            </a:extLst>
          </p:cNvPr>
          <p:cNvSpPr txBox="1">
            <a:spLocks/>
          </p:cNvSpPr>
          <p:nvPr/>
        </p:nvSpPr>
        <p:spPr>
          <a:xfrm>
            <a:off x="4763940" y="938961"/>
            <a:ext cx="6004464" cy="5015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r>
              <a:rPr lang="en-AU" sz="34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Everyday concerns and impacts</a:t>
            </a:r>
            <a:endParaRPr lang="en-AU" sz="3400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3E5356-2B1D-5019-1F29-1C37D4FF231E}"/>
              </a:ext>
            </a:extLst>
          </p:cNvPr>
          <p:cNvGrpSpPr/>
          <p:nvPr/>
        </p:nvGrpSpPr>
        <p:grpSpPr>
          <a:xfrm>
            <a:off x="3470006" y="711758"/>
            <a:ext cx="955934" cy="955934"/>
            <a:chOff x="3281586" y="1552640"/>
            <a:chExt cx="1656000" cy="1656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1308B1-5289-F068-55B0-DBD638461D26}"/>
                </a:ext>
              </a:extLst>
            </p:cNvPr>
            <p:cNvSpPr/>
            <p:nvPr/>
          </p:nvSpPr>
          <p:spPr>
            <a:xfrm>
              <a:off x="3281586" y="1552640"/>
              <a:ext cx="1656000" cy="1656000"/>
            </a:xfrm>
            <a:prstGeom prst="ellipse">
              <a:avLst/>
            </a:prstGeom>
            <a:solidFill>
              <a:srgbClr val="F3D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9D87CC-9B97-7C5A-1219-41E42B5009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68398" y="1552640"/>
              <a:ext cx="1440000" cy="1440000"/>
            </a:xfrm>
            <a:prstGeom prst="rect">
              <a:avLst/>
            </a:prstGeom>
          </p:spPr>
        </p:pic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9FFDDA6-47C7-3868-BCC1-0640AEA35539}"/>
              </a:ext>
            </a:extLst>
          </p:cNvPr>
          <p:cNvSpPr txBox="1">
            <a:spLocks/>
          </p:cNvSpPr>
          <p:nvPr/>
        </p:nvSpPr>
        <p:spPr>
          <a:xfrm>
            <a:off x="3542469" y="2467137"/>
            <a:ext cx="5354105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93% </a:t>
            </a:r>
            <a:r>
              <a:rPr lang="en-A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 64% in 2023)</a:t>
            </a:r>
            <a:r>
              <a:rPr lang="en-AU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2AB6C0B4-20E5-3879-7168-2EE3802DBBFC}"/>
              </a:ext>
            </a:extLst>
          </p:cNvPr>
          <p:cNvSpPr txBox="1">
            <a:spLocks/>
          </p:cNvSpPr>
          <p:nvPr/>
        </p:nvSpPr>
        <p:spPr>
          <a:xfrm>
            <a:off x="3542469" y="3273151"/>
            <a:ext cx="6458776" cy="3747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experienced a privacy concern in the past 12 months.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DFEA5DA5-49AD-048B-D090-F5EDB1477467}"/>
              </a:ext>
            </a:extLst>
          </p:cNvPr>
          <p:cNvSpPr txBox="1">
            <a:spLocks/>
          </p:cNvSpPr>
          <p:nvPr/>
        </p:nvSpPr>
        <p:spPr>
          <a:xfrm>
            <a:off x="3685369" y="2014060"/>
            <a:ext cx="6408151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Privacy concerns are widespread.</a:t>
            </a:r>
            <a:endParaRPr lang="en-AU" sz="2400" dirty="0">
              <a:latin typeface="+mj-lt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868676F-8D3C-E3C4-93F3-A9B8E6E5648A}"/>
              </a:ext>
            </a:extLst>
          </p:cNvPr>
          <p:cNvSpPr txBox="1">
            <a:spLocks/>
          </p:cNvSpPr>
          <p:nvPr/>
        </p:nvSpPr>
        <p:spPr>
          <a:xfrm>
            <a:off x="3542469" y="4627666"/>
            <a:ext cx="5354105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41% </a:t>
            </a:r>
            <a:r>
              <a:rPr lang="en-A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 25% in 2023)</a:t>
            </a:r>
            <a:r>
              <a:rPr lang="en-AU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89008F6-D6D9-3B93-4CB5-AB6F0F2ACC91}"/>
              </a:ext>
            </a:extLst>
          </p:cNvPr>
          <p:cNvSpPr txBox="1">
            <a:spLocks/>
          </p:cNvSpPr>
          <p:nvPr/>
        </p:nvSpPr>
        <p:spPr>
          <a:xfrm>
            <a:off x="3542469" y="5435488"/>
            <a:ext cx="3291840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viewed being unable to unsubscribe from marketing as the most common concern.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341ED0D4-E222-65BF-6B3D-AEC9BFDD11E1}"/>
              </a:ext>
            </a:extLst>
          </p:cNvPr>
          <p:cNvSpPr txBox="1">
            <a:spLocks/>
          </p:cNvSpPr>
          <p:nvPr/>
        </p:nvSpPr>
        <p:spPr>
          <a:xfrm>
            <a:off x="7196698" y="4587512"/>
            <a:ext cx="5354105" cy="9396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38% </a:t>
            </a:r>
            <a:r>
              <a:rPr lang="en-A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 21% in 2023)</a:t>
            </a:r>
            <a:r>
              <a:rPr lang="en-AU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728E535-8B6F-EBD3-E268-381B1535BFB3}"/>
              </a:ext>
            </a:extLst>
          </p:cNvPr>
          <p:cNvSpPr txBox="1">
            <a:spLocks/>
          </p:cNvSpPr>
          <p:nvPr/>
        </p:nvSpPr>
        <p:spPr>
          <a:xfrm>
            <a:off x="7196699" y="5435488"/>
            <a:ext cx="2346662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800" kern="100" dirty="0">
                <a:latin typeface="+mn-lt"/>
                <a:cs typeface="Times New Roman" panose="02020603050405020304" pitchFamily="18" charset="0"/>
              </a:rPr>
              <a:t>had information used for unsolicited direct marketing.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ACD0A807-7DAB-C55A-CB34-B44F871B6DBD}"/>
              </a:ext>
            </a:extLst>
          </p:cNvPr>
          <p:cNvSpPr txBox="1">
            <a:spLocks/>
          </p:cNvSpPr>
          <p:nvPr/>
        </p:nvSpPr>
        <p:spPr>
          <a:xfrm>
            <a:off x="3685368" y="4143100"/>
            <a:ext cx="6408151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Marketing-related issues are common.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77A69-B305-DEC7-F304-ECBFCAF8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08F6AB-ED91-374D-F9CA-798B046AC186}"/>
              </a:ext>
            </a:extLst>
          </p:cNvPr>
          <p:cNvSpPr/>
          <p:nvPr/>
        </p:nvSpPr>
        <p:spPr>
          <a:xfrm>
            <a:off x="6558168" y="2721685"/>
            <a:ext cx="3779012" cy="3560781"/>
          </a:xfrm>
          <a:prstGeom prst="roundRect">
            <a:avLst>
              <a:gd name="adj" fmla="val 10108"/>
            </a:avLst>
          </a:prstGeom>
          <a:solidFill>
            <a:srgbClr val="F0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FC5D2D-F083-1691-742B-2C20956C631C}"/>
              </a:ext>
            </a:extLst>
          </p:cNvPr>
          <p:cNvSpPr/>
          <p:nvPr/>
        </p:nvSpPr>
        <p:spPr>
          <a:xfrm>
            <a:off x="1486901" y="866897"/>
            <a:ext cx="6430727" cy="645657"/>
          </a:xfrm>
          <a:prstGeom prst="roundRect">
            <a:avLst>
              <a:gd name="adj" fmla="val 50000"/>
            </a:avLst>
          </a:prstGeom>
          <a:solidFill>
            <a:srgbClr val="F3D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AA77FCF-B2F7-82FD-4C8F-CC776D40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56" y="938961"/>
            <a:ext cx="6004464" cy="501530"/>
          </a:xfrm>
        </p:spPr>
        <p:txBody>
          <a:bodyPr/>
          <a:lstStyle/>
          <a:p>
            <a:r>
              <a:rPr lang="en-AU" sz="3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Everyday concerns and impacts</a:t>
            </a:r>
            <a:endParaRPr lang="en-AU" sz="3400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4A80C-10BD-09C4-4FF3-1911E76C492E}"/>
              </a:ext>
            </a:extLst>
          </p:cNvPr>
          <p:cNvGrpSpPr/>
          <p:nvPr/>
        </p:nvGrpSpPr>
        <p:grpSpPr>
          <a:xfrm>
            <a:off x="468622" y="711758"/>
            <a:ext cx="955934" cy="955934"/>
            <a:chOff x="3281586" y="1552640"/>
            <a:chExt cx="1656000" cy="165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65A54B-6502-B1BF-AD89-5536CEFBA055}"/>
                </a:ext>
              </a:extLst>
            </p:cNvPr>
            <p:cNvSpPr/>
            <p:nvPr/>
          </p:nvSpPr>
          <p:spPr>
            <a:xfrm>
              <a:off x="3281586" y="1552640"/>
              <a:ext cx="1656000" cy="1656000"/>
            </a:xfrm>
            <a:prstGeom prst="ellipse">
              <a:avLst/>
            </a:prstGeom>
            <a:solidFill>
              <a:srgbClr val="F3D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0650E60-FE6A-96C6-9778-4C19108654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68398" y="1552640"/>
              <a:ext cx="1440000" cy="1440000"/>
            </a:xfrm>
            <a:prstGeom prst="rect">
              <a:avLst/>
            </a:prstGeom>
          </p:spPr>
        </p:pic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831AAAC-E877-2BF4-B4AA-95D1DD074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85" y="2946111"/>
            <a:ext cx="5354105" cy="1033809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AU" sz="6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3/4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7415449B-02B4-3CC1-AA54-EB2DE67B898B}"/>
              </a:ext>
            </a:extLst>
          </p:cNvPr>
          <p:cNvSpPr txBox="1">
            <a:spLocks/>
          </p:cNvSpPr>
          <p:nvPr/>
        </p:nvSpPr>
        <p:spPr>
          <a:xfrm>
            <a:off x="541085" y="3870932"/>
            <a:ext cx="5262697" cy="735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of Australians whose data was involved in a breach experienced at least one form of harm.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0E574640-F628-905C-407C-C427FB9F9E3E}"/>
              </a:ext>
            </a:extLst>
          </p:cNvPr>
          <p:cNvSpPr txBox="1">
            <a:spLocks/>
          </p:cNvSpPr>
          <p:nvPr/>
        </p:nvSpPr>
        <p:spPr>
          <a:xfrm>
            <a:off x="683986" y="2146653"/>
            <a:ext cx="4953022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Harm following data breaches remain widespread.</a:t>
            </a:r>
            <a:endParaRPr lang="en-AU" sz="2400" dirty="0">
              <a:latin typeface="+mj-lt"/>
            </a:endParaRP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B7615B17-9CD3-3360-B2B4-2C157C239C80}"/>
              </a:ext>
            </a:extLst>
          </p:cNvPr>
          <p:cNvSpPr txBox="1">
            <a:spLocks/>
          </p:cNvSpPr>
          <p:nvPr/>
        </p:nvSpPr>
        <p:spPr>
          <a:xfrm>
            <a:off x="541085" y="4702977"/>
            <a:ext cx="5354105" cy="1033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6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62% </a:t>
            </a:r>
            <a:r>
              <a:rPr lang="en-A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 52% in 2023)</a:t>
            </a:r>
            <a:r>
              <a:rPr lang="en-AU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C1CDA02A-D67E-1FCB-7854-4AEA44442B60}"/>
              </a:ext>
            </a:extLst>
          </p:cNvPr>
          <p:cNvSpPr txBox="1">
            <a:spLocks/>
          </p:cNvSpPr>
          <p:nvPr/>
        </p:nvSpPr>
        <p:spPr>
          <a:xfrm>
            <a:off x="541085" y="5627798"/>
            <a:ext cx="4631550" cy="735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000" kern="100" dirty="0">
                <a:latin typeface="+mn-lt"/>
                <a:cs typeface="Times New Roman" panose="02020603050405020304" pitchFamily="18" charset="0"/>
              </a:rPr>
              <a:t>reported the most common impact is increased exposure to scams and spam.</a:t>
            </a: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05B9FAE-98E3-B1BF-366D-047372AFF298}"/>
              </a:ext>
            </a:extLst>
          </p:cNvPr>
          <p:cNvSpPr txBox="1">
            <a:spLocks/>
          </p:cNvSpPr>
          <p:nvPr/>
        </p:nvSpPr>
        <p:spPr>
          <a:xfrm>
            <a:off x="6558168" y="2155259"/>
            <a:ext cx="6408151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Impacts are felt quickly.</a:t>
            </a:r>
            <a:endParaRPr lang="en-AU" sz="2400" dirty="0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9C7FCD-3CAB-9FBA-2C9C-8C18E8CEDC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33920" y="-1"/>
            <a:ext cx="4961255" cy="280938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42553B0-1A52-2161-AE62-4F1084AF916B}"/>
              </a:ext>
            </a:extLst>
          </p:cNvPr>
          <p:cNvSpPr txBox="1">
            <a:spLocks/>
          </p:cNvSpPr>
          <p:nvPr/>
        </p:nvSpPr>
        <p:spPr>
          <a:xfrm>
            <a:off x="6816350" y="2873650"/>
            <a:ext cx="3998567" cy="7827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70% </a:t>
            </a:r>
            <a:r>
              <a:rPr lang="en-AU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(vs 55% in 2023)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1D8886B-7325-33A9-E364-A5F116A48E22}"/>
              </a:ext>
            </a:extLst>
          </p:cNvPr>
          <p:cNvSpPr txBox="1">
            <a:spLocks/>
          </p:cNvSpPr>
          <p:nvPr/>
        </p:nvSpPr>
        <p:spPr>
          <a:xfrm>
            <a:off x="6816350" y="3548552"/>
            <a:ext cx="3273302" cy="3120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cs typeface="Times New Roman" panose="02020603050405020304" pitchFamily="18" charset="0"/>
              </a:rPr>
              <a:t>reported more scams and spam.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18FB82E-CB4A-362F-16B2-8DD8A20E8AB2}"/>
              </a:ext>
            </a:extLst>
          </p:cNvPr>
          <p:cNvSpPr txBox="1">
            <a:spLocks/>
          </p:cNvSpPr>
          <p:nvPr/>
        </p:nvSpPr>
        <p:spPr>
          <a:xfrm>
            <a:off x="6816350" y="3946290"/>
            <a:ext cx="3998567" cy="7827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46% </a:t>
            </a:r>
            <a:r>
              <a:rPr lang="en-AU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(vs 53% in 2023)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26DE503-579A-4FD6-E04F-2E27A7AB47B2}"/>
              </a:ext>
            </a:extLst>
          </p:cNvPr>
          <p:cNvSpPr txBox="1">
            <a:spLocks/>
          </p:cNvSpPr>
          <p:nvPr/>
        </p:nvSpPr>
        <p:spPr>
          <a:xfrm>
            <a:off x="6816350" y="4621192"/>
            <a:ext cx="3273302" cy="3120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cs typeface="Times New Roman" panose="02020603050405020304" pitchFamily="18" charset="0"/>
              </a:rPr>
              <a:t>reported loss of trust. 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582A018-9A97-8FA4-7C07-D03756B3F00D}"/>
              </a:ext>
            </a:extLst>
          </p:cNvPr>
          <p:cNvSpPr txBox="1">
            <a:spLocks/>
          </p:cNvSpPr>
          <p:nvPr/>
        </p:nvSpPr>
        <p:spPr>
          <a:xfrm>
            <a:off x="6816350" y="5018930"/>
            <a:ext cx="3998567" cy="7827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4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39%</a:t>
            </a:r>
            <a:endParaRPr lang="en-AU" sz="160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6F9C6B5-2062-95F7-B20A-08B593BA7905}"/>
              </a:ext>
            </a:extLst>
          </p:cNvPr>
          <p:cNvSpPr txBox="1">
            <a:spLocks/>
          </p:cNvSpPr>
          <p:nvPr/>
        </p:nvSpPr>
        <p:spPr>
          <a:xfrm>
            <a:off x="6816350" y="5693832"/>
            <a:ext cx="3273302" cy="3120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1400" kern="100" dirty="0">
                <a:cs typeface="Times New Roman" panose="02020603050405020304" pitchFamily="18" charset="0"/>
              </a:rPr>
              <a:t>reported loss of control. </a:t>
            </a:r>
          </a:p>
        </p:txBody>
      </p:sp>
    </p:spTree>
    <p:extLst>
      <p:ext uri="{BB962C8B-B14F-4D97-AF65-F5344CB8AC3E}">
        <p14:creationId xmlns:p14="http://schemas.microsoft.com/office/powerpoint/2010/main" val="383552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C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34B08-49A1-76A0-64BE-89F6151B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C515FF6-F177-6E26-7A72-C405D41558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1648"/>
          <a:stretch>
            <a:fillRect/>
          </a:stretch>
        </p:blipFill>
        <p:spPr>
          <a:xfrm>
            <a:off x="0" y="-38562"/>
            <a:ext cx="3180080" cy="68981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4E1898-02DF-350E-30E4-0BF8F4B03554}"/>
              </a:ext>
            </a:extLst>
          </p:cNvPr>
          <p:cNvGrpSpPr/>
          <p:nvPr/>
        </p:nvGrpSpPr>
        <p:grpSpPr>
          <a:xfrm>
            <a:off x="3482916" y="516141"/>
            <a:ext cx="955934" cy="955934"/>
            <a:chOff x="3319473" y="3646766"/>
            <a:chExt cx="1656000" cy="1656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BB2ADF-21DF-930E-7978-553B87E98412}"/>
                </a:ext>
              </a:extLst>
            </p:cNvPr>
            <p:cNvSpPr/>
            <p:nvPr/>
          </p:nvSpPr>
          <p:spPr>
            <a:xfrm>
              <a:off x="3319473" y="3646766"/>
              <a:ext cx="1656000" cy="1656000"/>
            </a:xfrm>
            <a:prstGeom prst="ellipse">
              <a:avLst/>
            </a:prstGeom>
            <a:solidFill>
              <a:srgbClr val="005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err="1">
                <a:solidFill>
                  <a:schemeClr val="bg1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6825B0A-36CA-01E8-D3F2-2D6E7C9EF33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27473" y="3761846"/>
              <a:ext cx="1440000" cy="14400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88C4AA-110E-1C13-C8C6-03BAFDDD7A5F}"/>
              </a:ext>
            </a:extLst>
          </p:cNvPr>
          <p:cNvSpPr/>
          <p:nvPr/>
        </p:nvSpPr>
        <p:spPr>
          <a:xfrm>
            <a:off x="4501194" y="412868"/>
            <a:ext cx="5276793" cy="1162480"/>
          </a:xfrm>
          <a:prstGeom prst="roundRect">
            <a:avLst>
              <a:gd name="adj" fmla="val 50000"/>
            </a:avLst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51AA43F-04A3-6E1A-90C5-3AA16A7A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802" y="516141"/>
            <a:ext cx="4907183" cy="1090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Fairness boundaries, collection limits and trust</a:t>
            </a:r>
            <a:endParaRPr lang="en-AU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C2947B0-3EBB-276A-572D-EFD88430AB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45448" y="1"/>
            <a:ext cx="3049727" cy="1864462"/>
          </a:xfrm>
          <a:prstGeom prst="rect">
            <a:avLst/>
          </a:prstGeom>
        </p:spPr>
      </p:pic>
      <p:sp>
        <p:nvSpPr>
          <p:cNvPr id="25" name="Title 2">
            <a:extLst>
              <a:ext uri="{FF2B5EF4-FFF2-40B4-BE49-F238E27FC236}">
                <a16:creationId xmlns:a16="http://schemas.microsoft.com/office/drawing/2014/main" id="{ECB34BDB-A543-E934-C0E9-BE514D8F18B9}"/>
              </a:ext>
            </a:extLst>
          </p:cNvPr>
          <p:cNvSpPr txBox="1">
            <a:spLocks/>
          </p:cNvSpPr>
          <p:nvPr/>
        </p:nvSpPr>
        <p:spPr>
          <a:xfrm>
            <a:off x="3545260" y="2052240"/>
            <a:ext cx="7418396" cy="888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04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0" i="0" kern="1200">
                <a:solidFill>
                  <a:srgbClr val="002A3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Many Australians judge current data practices as unfair.</a:t>
            </a:r>
            <a:endParaRPr lang="en-AU" sz="2400" dirty="0">
              <a:latin typeface="+mj-lt"/>
            </a:endParaRP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8FAE151A-4ED8-766D-EF05-C82212BF1942}"/>
              </a:ext>
            </a:extLst>
          </p:cNvPr>
          <p:cNvSpPr txBox="1">
            <a:spLocks/>
          </p:cNvSpPr>
          <p:nvPr/>
        </p:nvSpPr>
        <p:spPr>
          <a:xfrm>
            <a:off x="3692953" y="5021066"/>
            <a:ext cx="2555699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800" kern="100" dirty="0">
                <a:cs typeface="Times New Roman" panose="02020603050405020304" pitchFamily="18" charset="0"/>
              </a:rPr>
              <a:t>say organisations’ real-world practices are </a:t>
            </a:r>
            <a:r>
              <a:rPr lang="en-AU" sz="1800" b="1" kern="100" dirty="0">
                <a:cs typeface="Times New Roman" panose="02020603050405020304" pitchFamily="18" charset="0"/>
              </a:rPr>
              <a:t>usually fair.</a:t>
            </a:r>
            <a:endParaRPr lang="en-AU" sz="1800" kern="100" dirty="0">
              <a:cs typeface="Times New Roman" panose="02020603050405020304" pitchFamily="18" charset="0"/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B3465CB3-5AEB-DF87-6E3F-82112F6B9D81}"/>
              </a:ext>
            </a:extLst>
          </p:cNvPr>
          <p:cNvSpPr txBox="1">
            <a:spLocks/>
          </p:cNvSpPr>
          <p:nvPr/>
        </p:nvSpPr>
        <p:spPr>
          <a:xfrm>
            <a:off x="8253125" y="5015258"/>
            <a:ext cx="3049727" cy="9675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800" kern="100" dirty="0">
                <a:cs typeface="Times New Roman" panose="02020603050405020304" pitchFamily="18" charset="0"/>
              </a:rPr>
              <a:t>say organisations’ real-world practices are </a:t>
            </a:r>
            <a:r>
              <a:rPr lang="en-AU" sz="1800" b="1" kern="100" dirty="0">
                <a:cs typeface="Times New Roman" panose="02020603050405020304" pitchFamily="18" charset="0"/>
              </a:rPr>
              <a:t>mostly or always unfair.</a:t>
            </a:r>
            <a:endParaRPr lang="en-AU" sz="1800" kern="100" dirty="0"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9C2E7C-AB3E-9B9E-804C-155AF8E7F1B4}"/>
              </a:ext>
            </a:extLst>
          </p:cNvPr>
          <p:cNvGrpSpPr/>
          <p:nvPr/>
        </p:nvGrpSpPr>
        <p:grpSpPr>
          <a:xfrm>
            <a:off x="3860369" y="2779926"/>
            <a:ext cx="2220869" cy="2220869"/>
            <a:chOff x="3082002" y="1810922"/>
            <a:chExt cx="2220869" cy="2220869"/>
          </a:xfrm>
        </p:grpSpPr>
        <p:sp>
          <p:nvSpPr>
            <p:cNvPr id="29" name="Content Placeholder 1">
              <a:extLst>
                <a:ext uri="{FF2B5EF4-FFF2-40B4-BE49-F238E27FC236}">
                  <a16:creationId xmlns:a16="http://schemas.microsoft.com/office/drawing/2014/main" id="{AD88FCD2-3B5C-11F8-0402-2EE7B2784D1E}"/>
                </a:ext>
              </a:extLst>
            </p:cNvPr>
            <p:cNvSpPr txBox="1">
              <a:spLocks/>
            </p:cNvSpPr>
            <p:nvPr/>
          </p:nvSpPr>
          <p:spPr>
            <a:xfrm>
              <a:off x="3358066" y="2445912"/>
              <a:ext cx="1668740" cy="9396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204" rtl="0" eaLnBrk="1" latinLnBrk="0" hangingPunct="1">
                <a:lnSpc>
                  <a:spcPts val="2880"/>
                </a:lnSpc>
                <a:spcBef>
                  <a:spcPts val="1200"/>
                </a:spcBef>
                <a:spcAft>
                  <a:spcPts val="1200"/>
                </a:spcAft>
                <a:buFont typeface="Arial" pitchFamily="34" charset="0"/>
                <a:buNone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1pPr>
              <a:lvl2pPr marL="287924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SzPct val="100000"/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2pPr>
              <a:lvl3pPr marL="575846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Font typeface="Source Sans Pro" panose="020B0503030403020204" pitchFamily="34" charset="0"/>
                <a:buChar char="―"/>
                <a:defRPr lang="en-US" sz="2400" b="0" i="0" kern="1200" noProof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3pPr>
              <a:lvl4pPr marL="863770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4pPr>
              <a:lvl5pPr marL="1151692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5pPr>
              <a:lvl6pPr marL="143961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727539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2015462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230338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7000"/>
                </a:lnSpc>
              </a:pPr>
              <a:r>
                <a:rPr lang="en-AU" sz="5400" b="1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10%</a:t>
              </a:r>
              <a:endParaRPr lang="en-AU" sz="2000" b="1" kern="100" dirty="0">
                <a:latin typeface="+mn-lt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EFF00E-6F9E-18D1-F72A-2CDC50EC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002" y="1810922"/>
              <a:ext cx="2220869" cy="222086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0E7B22-A357-EDFE-CDEF-9946ED19A724}"/>
              </a:ext>
            </a:extLst>
          </p:cNvPr>
          <p:cNvGrpSpPr/>
          <p:nvPr/>
        </p:nvGrpSpPr>
        <p:grpSpPr>
          <a:xfrm>
            <a:off x="8667555" y="2774321"/>
            <a:ext cx="2220869" cy="2220869"/>
            <a:chOff x="5276516" y="1810922"/>
            <a:chExt cx="2220869" cy="2220869"/>
          </a:xfrm>
        </p:grpSpPr>
        <p:sp>
          <p:nvSpPr>
            <p:cNvPr id="31" name="Content Placeholder 1">
              <a:extLst>
                <a:ext uri="{FF2B5EF4-FFF2-40B4-BE49-F238E27FC236}">
                  <a16:creationId xmlns:a16="http://schemas.microsoft.com/office/drawing/2014/main" id="{112D006F-28FD-5F74-04AE-F7E0EC786A8D}"/>
                </a:ext>
              </a:extLst>
            </p:cNvPr>
            <p:cNvSpPr txBox="1">
              <a:spLocks/>
            </p:cNvSpPr>
            <p:nvPr/>
          </p:nvSpPr>
          <p:spPr>
            <a:xfrm>
              <a:off x="5636777" y="2441222"/>
              <a:ext cx="1500346" cy="9396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204" rtl="0" eaLnBrk="1" latinLnBrk="0" hangingPunct="1">
                <a:lnSpc>
                  <a:spcPts val="2880"/>
                </a:lnSpc>
                <a:spcBef>
                  <a:spcPts val="1200"/>
                </a:spcBef>
                <a:spcAft>
                  <a:spcPts val="1200"/>
                </a:spcAft>
                <a:buFont typeface="Arial" pitchFamily="34" charset="0"/>
                <a:buNone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1pPr>
              <a:lvl2pPr marL="287924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SzPct val="100000"/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2pPr>
              <a:lvl3pPr marL="575846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Font typeface="Source Sans Pro" panose="020B0503030403020204" pitchFamily="34" charset="0"/>
                <a:buChar char="―"/>
                <a:defRPr lang="en-US" sz="2400" b="0" i="0" kern="1200" noProof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3pPr>
              <a:lvl4pPr marL="863770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4pPr>
              <a:lvl5pPr marL="1151692" indent="-287924" algn="l" defTabSz="914204" rtl="0" eaLnBrk="1" latinLnBrk="0" hangingPunct="1">
                <a:lnSpc>
                  <a:spcPts val="288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00" b="0" i="0" kern="1200" baseline="0">
                  <a:solidFill>
                    <a:srgbClr val="002A3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defRPr>
              </a:lvl5pPr>
              <a:lvl6pPr marL="143961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727539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2015462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2303386" indent="-287924" algn="l" defTabSz="914204" rtl="0" eaLnBrk="1" latinLnBrk="0" hangingPunct="1">
                <a:lnSpc>
                  <a:spcPts val="2900"/>
                </a:lnSpc>
                <a:spcBef>
                  <a:spcPts val="1134"/>
                </a:spcBef>
                <a:spcAft>
                  <a:spcPts val="850"/>
                </a:spcAft>
                <a:buChar char="•"/>
                <a:defRPr sz="2499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7000"/>
                </a:lnSpc>
              </a:pPr>
              <a:r>
                <a:rPr lang="en-AU" sz="5400" b="1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35%</a:t>
              </a:r>
              <a:endParaRPr lang="en-AU" sz="2000" b="1" kern="100" dirty="0">
                <a:latin typeface="+mn-lt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AB089-E565-0661-CC84-3DAA49284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516" y="1810922"/>
              <a:ext cx="2220869" cy="2220869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A0ED01-51F4-5134-0968-2D395287CA78}"/>
              </a:ext>
            </a:extLst>
          </p:cNvPr>
          <p:cNvSpPr/>
          <p:nvPr/>
        </p:nvSpPr>
        <p:spPr>
          <a:xfrm>
            <a:off x="6663678" y="5243902"/>
            <a:ext cx="1174421" cy="510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>
              <a:solidFill>
                <a:schemeClr val="bg1"/>
              </a:solidFill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D8EDB6F2-432F-A7B5-588C-6D62A4EF011C}"/>
              </a:ext>
            </a:extLst>
          </p:cNvPr>
          <p:cNvSpPr txBox="1">
            <a:spLocks/>
          </p:cNvSpPr>
          <p:nvPr/>
        </p:nvSpPr>
        <p:spPr>
          <a:xfrm>
            <a:off x="6829852" y="5311619"/>
            <a:ext cx="842072" cy="3747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204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1pPr>
            <a:lvl2pPr marL="287924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SzPct val="100000"/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2pPr>
            <a:lvl3pPr marL="575846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Font typeface="Source Sans Pro" panose="020B0503030403020204" pitchFamily="34" charset="0"/>
              <a:buChar char="―"/>
              <a:defRPr lang="en-US" sz="2400" b="0" i="0" kern="1200" noProof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3pPr>
            <a:lvl4pPr marL="863770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4pPr>
            <a:lvl5pPr marL="1151692" indent="-287924" algn="l" defTabSz="914204" rtl="0" eaLnBrk="1" latinLnBrk="0" hangingPunct="1">
              <a:lnSpc>
                <a:spcPts val="2880"/>
              </a:lnSpc>
              <a:spcBef>
                <a:spcPts val="1134"/>
              </a:spcBef>
              <a:spcAft>
                <a:spcPts val="850"/>
              </a:spcAft>
              <a:buChar char="•"/>
              <a:defRPr sz="2400" b="0" i="0" kern="1200" baseline="0">
                <a:solidFill>
                  <a:srgbClr val="002A3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lvl5pPr>
            <a:lvl6pPr marL="143961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727539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015462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303386" indent="-287924" algn="l" defTabSz="914204" rtl="0" eaLnBrk="1" latinLnBrk="0" hangingPunct="1">
              <a:lnSpc>
                <a:spcPts val="2900"/>
              </a:lnSpc>
              <a:spcBef>
                <a:spcPts val="1134"/>
              </a:spcBef>
              <a:spcAft>
                <a:spcPts val="850"/>
              </a:spcAft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AU" sz="1800" dirty="0">
                <a:latin typeface="+mj-lt"/>
              </a:rPr>
              <a:t>while</a:t>
            </a:r>
            <a:endParaRPr lang="en-AU" sz="1800" kern="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02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AIC">
  <a:themeElements>
    <a:clrScheme name="OAIC">
      <a:dk1>
        <a:sysClr val="windowText" lastClr="000000"/>
      </a:dk1>
      <a:lt1>
        <a:sysClr val="window" lastClr="FFFFFF"/>
      </a:lt1>
      <a:dk2>
        <a:srgbClr val="002A3A"/>
      </a:dk2>
      <a:lt2>
        <a:srgbClr val="E7E6E6"/>
      </a:lt2>
      <a:accent1>
        <a:srgbClr val="00A9CE"/>
      </a:accent1>
      <a:accent2>
        <a:srgbClr val="E03E52"/>
      </a:accent2>
      <a:accent3>
        <a:srgbClr val="002A3A"/>
      </a:accent3>
      <a:accent4>
        <a:srgbClr val="3CDBC0"/>
      </a:accent4>
      <a:accent5>
        <a:srgbClr val="E7E6E6"/>
      </a:accent5>
      <a:accent6>
        <a:srgbClr val="D0CECE"/>
      </a:accent6>
      <a:hlink>
        <a:srgbClr val="00A9CE"/>
      </a:hlink>
      <a:folHlink>
        <a:srgbClr val="00567D"/>
      </a:folHlink>
    </a:clrScheme>
    <a:fontScheme name="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AIC empty presentation template 2023" id="{FA3DA3DA-FBA0-4AE8-8C9A-7D6093967AA7}" vid="{7D4A061E-F3E5-462E-8C9C-D28DD9E10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330CD911255449FBE192009811F14" ma:contentTypeVersion="11" ma:contentTypeDescription="Create a new document." ma:contentTypeScope="" ma:versionID="c2a0f8ee91ccef47f9b7109712b14144">
  <xsd:schema xmlns:xsd="http://www.w3.org/2001/XMLSchema" xmlns:xs="http://www.w3.org/2001/XMLSchema" xmlns:p="http://schemas.microsoft.com/office/2006/metadata/properties" xmlns:ns2="093d669a-5e83-40a0-a44b-f47e126ea3be" xmlns:ns3="218f7070-e659-438d-89cc-783b32c07368" targetNamespace="http://schemas.microsoft.com/office/2006/metadata/properties" ma:root="true" ma:fieldsID="b18b37e4d1047255e18d8c852d6cba15" ns2:_="" ns3:_="">
    <xsd:import namespace="093d669a-5e83-40a0-a44b-f47e126ea3be"/>
    <xsd:import namespace="218f7070-e659-438d-89cc-783b32c07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d669a-5e83-40a0-a44b-f47e126ea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f7070-e659-438d-89cc-783b32c073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a79e50-f577-48f4-8f0b-ab328eb2f66c}" ma:internalName="TaxCatchAll" ma:showField="CatchAllData" ma:web="218f7070-e659-438d-89cc-783b32c07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8f7070-e659-438d-89cc-783b32c07368" xsi:nil="true"/>
    <lcf76f155ced4ddcb4097134ff3c332f xmlns="093d669a-5e83-40a0-a44b-f47e126ea3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75FC14-E123-4A7F-A41D-ABA097F83C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EF421-65FA-4596-9C1E-492695489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3d669a-5e83-40a0-a44b-f47e126ea3be"/>
    <ds:schemaRef ds:uri="218f7070-e659-438d-89cc-783b32c07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AC886-DC76-47C5-9642-F8042EEAFB04}">
  <ds:schemaRefs>
    <ds:schemaRef ds:uri="http://schemas.microsoft.com/office/2006/metadata/properties"/>
    <ds:schemaRef ds:uri="http://schemas.microsoft.com/office/infopath/2007/PartnerControls"/>
    <ds:schemaRef ds:uri="218f7070-e659-438d-89cc-783b32c07368"/>
    <ds:schemaRef ds:uri="093d669a-5e83-40a0-a44b-f47e126ea3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OAIC empty presentation template 2023</Template>
  <TotalTime>108</TotalTime>
  <Words>1231</Words>
  <Application>Microsoft Office PowerPoint</Application>
  <PresentationFormat>Custom</PresentationFormat>
  <Paragraphs>161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Wingdings</vt:lpstr>
      <vt:lpstr>Source Sans Pro Semibold</vt:lpstr>
      <vt:lpstr>Times New Roman</vt:lpstr>
      <vt:lpstr>Source Sans Pro</vt:lpstr>
      <vt:lpstr>Arial</vt:lpstr>
      <vt:lpstr>Calibri</vt:lpstr>
      <vt:lpstr>Source Sans Pro Light</vt:lpstr>
      <vt:lpstr>1_OAIC</vt:lpstr>
      <vt:lpstr>PowerPoint Presentation</vt:lpstr>
      <vt:lpstr>PowerPoint Presentation</vt:lpstr>
      <vt:lpstr>Relevance and accountability</vt:lpstr>
      <vt:lpstr>PowerPoint Presentation</vt:lpstr>
      <vt:lpstr>Control and consent in practice</vt:lpstr>
      <vt:lpstr>Control and consent in practice</vt:lpstr>
      <vt:lpstr>PowerPoint Presentation</vt:lpstr>
      <vt:lpstr>Everyday concerns and impacts</vt:lpstr>
      <vt:lpstr>Fairness boundaries, collection limits and trust</vt:lpstr>
      <vt:lpstr>Fairness boundaries, collection limits and trust</vt:lpstr>
      <vt:lpstr>Fairness boundaries, collection limits and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TUCKER,Marian</cp:lastModifiedBy>
  <cp:revision>8</cp:revision>
  <dcterms:created xsi:type="dcterms:W3CDTF">2023-08-03T02:46:55Z</dcterms:created>
  <dcterms:modified xsi:type="dcterms:W3CDTF">2026-06-25T23:41:30Z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2023-08-03T02:47:34Z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b34b3d17-ee6c-4ef1-9f29-b3a95ec09c31</vt:lpwstr>
  </property>
  <property fmtid="{D5CDD505-2E9C-101B-9397-08002B2CF9AE}" pid="8" name="MSIP_Label_79d889eb-932f-4752-8739-64d25806ef64_ContentBits">
    <vt:lpwstr>0</vt:lpwstr>
  </property>
  <property fmtid="{D5CDD505-2E9C-101B-9397-08002B2CF9AE}" pid="9" name="ContentTypeId">
    <vt:lpwstr>0x010100382330CD911255449FBE192009811F14</vt:lpwstr>
  </property>
  <property fmtid="{D5CDD505-2E9C-101B-9397-08002B2CF9AE}" pid="10" name="MediaServiceImageTags">
    <vt:lpwstr/>
  </property>
</Properties>
</file>