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1b6a40b4697c4a76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00" r:id="rId2"/>
    <p:sldId id="301" r:id="rId3"/>
    <p:sldId id="302" r:id="rId4"/>
    <p:sldId id="303" r:id="rId5"/>
    <p:sldId id="304" r:id="rId6"/>
    <p:sldId id="325" r:id="rId7"/>
    <p:sldId id="305" r:id="rId8"/>
    <p:sldId id="306" r:id="rId9"/>
    <p:sldId id="307" r:id="rId10"/>
    <p:sldId id="308" r:id="rId11"/>
    <p:sldId id="326" r:id="rId12"/>
    <p:sldId id="327" r:id="rId13"/>
    <p:sldId id="328" r:id="rId14"/>
    <p:sldId id="329" r:id="rId15"/>
    <p:sldId id="330" r:id="rId16"/>
    <p:sldId id="309" r:id="rId17"/>
    <p:sldId id="310" r:id="rId18"/>
    <p:sldId id="311" r:id="rId19"/>
    <p:sldId id="312" r:id="rId20"/>
    <p:sldId id="331" r:id="rId21"/>
    <p:sldId id="332" r:id="rId22"/>
    <p:sldId id="333" r:id="rId23"/>
    <p:sldId id="316" r:id="rId24"/>
    <p:sldId id="317" r:id="rId25"/>
    <p:sldId id="323" r:id="rId26"/>
    <p:sldId id="318" r:id="rId27"/>
    <p:sldId id="319" r:id="rId28"/>
    <p:sldId id="320" r:id="rId29"/>
    <p:sldId id="324" r:id="rId30"/>
    <p:sldId id="322" r:id="rId31"/>
  </p:sldIdLst>
  <p:sldSz cx="9145588" cy="6859588"/>
  <p:notesSz cx="6807200" cy="9939338"/>
  <p:defaultTextStyle>
    <a:defPPr>
      <a:defRPr lang="en-US"/>
    </a:defPPr>
    <a:lvl1pPr marL="0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24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47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71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94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18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342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565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789" algn="l" defTabSz="9144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ight click for options" id="{5C661DC1-D038-4612-9AFE-4506515A23D4}">
          <p14:sldIdLst>
            <p14:sldId id="300"/>
            <p14:sldId id="301"/>
            <p14:sldId id="302"/>
            <p14:sldId id="303"/>
            <p14:sldId id="304"/>
            <p14:sldId id="325"/>
            <p14:sldId id="305"/>
            <p14:sldId id="306"/>
            <p14:sldId id="307"/>
            <p14:sldId id="308"/>
            <p14:sldId id="326"/>
            <p14:sldId id="327"/>
            <p14:sldId id="328"/>
            <p14:sldId id="329"/>
            <p14:sldId id="330"/>
            <p14:sldId id="309"/>
            <p14:sldId id="310"/>
            <p14:sldId id="311"/>
            <p14:sldId id="312"/>
            <p14:sldId id="331"/>
            <p14:sldId id="332"/>
            <p14:sldId id="333"/>
            <p14:sldId id="316"/>
            <p14:sldId id="317"/>
            <p14:sldId id="323"/>
            <p14:sldId id="318"/>
            <p14:sldId id="319"/>
            <p14:sldId id="320"/>
            <p14:sldId id="324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1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orient="horz" pos="1111">
          <p15:clr>
            <a:srgbClr val="A4A3A4"/>
          </p15:clr>
        </p15:guide>
        <p15:guide id="4" orient="horz" pos="3749">
          <p15:clr>
            <a:srgbClr val="A4A3A4"/>
          </p15:clr>
        </p15:guide>
        <p15:guide id="5" pos="5290">
          <p15:clr>
            <a:srgbClr val="A4A3A4"/>
          </p15:clr>
        </p15:guide>
        <p15:guide id="6" pos="4888">
          <p15:clr>
            <a:srgbClr val="A4A3A4"/>
          </p15:clr>
        </p15:guide>
        <p15:guide id="7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3F54"/>
    <a:srgbClr val="002A3A"/>
    <a:srgbClr val="5DC2B3"/>
    <a:srgbClr val="F2DD6B"/>
    <a:srgbClr val="C0B1B4"/>
    <a:srgbClr val="E23F53"/>
    <a:srgbClr val="1E497D"/>
    <a:srgbClr val="FFFFFF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6110" autoAdjust="0"/>
  </p:normalViewPr>
  <p:slideViewPr>
    <p:cSldViewPr snapToObjects="1">
      <p:cViewPr varScale="1">
        <p:scale>
          <a:sx n="136" d="100"/>
          <a:sy n="136" d="100"/>
        </p:scale>
        <p:origin x="702" y="132"/>
      </p:cViewPr>
      <p:guideLst>
        <p:guide orient="horz" pos="601"/>
        <p:guide orient="horz" pos="4032"/>
        <p:guide orient="horz" pos="1111"/>
        <p:guide orient="horz" pos="3749"/>
        <p:guide pos="5290"/>
        <p:guide pos="4888"/>
        <p:guide pos="2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834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72000" tIns="72000" rIns="72000" bIns="72000" rtlCol="0" anchor="t" anchorCtr="0"/>
          <a:lstStyle/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72000" tIns="72000" rIns="72000" bIns="72000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 smtClean="0">
                <a:cs typeface="Arial" pitchFamily="34" charset="0"/>
              </a:rPr>
              <a:t>7/08/2018</a:t>
            </a:fld>
            <a:endParaRPr lang="en-AU" sz="1000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72000" tIns="72000" rIns="72000" bIns="72000" rtlCol="0" anchor="b"/>
          <a:lstStyle>
            <a:lvl1pPr algn="l">
              <a:defRPr sz="1200"/>
            </a:lvl1pPr>
          </a:lstStyle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26526" y="9440646"/>
            <a:ext cx="1079100" cy="496967"/>
          </a:xfrm>
          <a:prstGeom prst="rect">
            <a:avLst/>
          </a:prstGeom>
        </p:spPr>
        <p:txBody>
          <a:bodyPr vert="horz" lIns="0" tIns="36000" rIns="91440" bIns="36000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 smtClean="0">
                <a:cs typeface="Arial" pitchFamily="34" charset="0"/>
              </a:rPr>
              <a:t>‹#›</a:t>
            </a:fld>
            <a:endParaRPr lang="en-AU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5636" y="82828"/>
            <a:ext cx="4980815" cy="41413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58779" y="70404"/>
            <a:ext cx="1406821" cy="41413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7/08/2018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590550"/>
            <a:ext cx="5983287" cy="4489450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285" y="5409944"/>
            <a:ext cx="5465107" cy="37839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 smtClean="0"/>
              <a:t>Click to edit Master text styles</a:t>
            </a:r>
          </a:p>
          <a:p>
            <a:pPr marL="0" lvl="1"/>
            <a:r>
              <a:rPr lang="en-AU" noProof="0" dirty="0" smtClean="0"/>
              <a:t>Second level</a:t>
            </a:r>
          </a:p>
          <a:p>
            <a:pPr marL="144000" lvl="2" indent="-144000">
              <a:buFont typeface="Arial" pitchFamily="34" charset="0"/>
              <a:buChar char="•"/>
            </a:pPr>
            <a:r>
              <a:rPr lang="en-AU" noProof="0" dirty="0" smtClean="0"/>
              <a:t>Third level</a:t>
            </a:r>
          </a:p>
          <a:p>
            <a:pPr marL="288000" lvl="3" indent="-144000">
              <a:buFont typeface="Arial" pitchFamily="34" charset="0"/>
              <a:buChar char="•"/>
            </a:pPr>
            <a:r>
              <a:rPr lang="en-AU" noProof="0" dirty="0" smtClean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5636" y="9440646"/>
            <a:ext cx="4765040" cy="39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12592" y="9440646"/>
            <a:ext cx="981687" cy="39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47" rtl="0" eaLnBrk="1" latinLnBrk="0" hangingPunct="1">
      <a:defRPr lang="en-US" sz="12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457224" algn="l" defTabSz="914447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47" algn="l" defTabSz="914447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71" algn="l" defTabSz="914447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94" algn="l" defTabSz="914447" rtl="0" eaLnBrk="1" latinLnBrk="0" hangingPunct="1">
      <a:defRPr lang="en-AU" sz="12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118" algn="l" defTabSz="9144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342" algn="l" defTabSz="9144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565" algn="l" defTabSz="9144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789" algn="l" defTabSz="9144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E13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07310" y="204177"/>
            <a:ext cx="8505944" cy="6240952"/>
          </a:xfrm>
          <a:prstGeom prst="rect">
            <a:avLst/>
          </a:prstGeom>
          <a:blipFill dpi="0" rotWithShape="1">
            <a:blip r:embed="rId2"/>
            <a:srcRect/>
            <a:tile tx="0" ty="0" sx="75000" sy="7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5022844" cy="1269554"/>
          </a:xfrm>
          <a:prstGeom prst="rect">
            <a:avLst/>
          </a:prstGeom>
          <a:solidFill>
            <a:srgbClr val="E1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0000" y="2214659"/>
            <a:ext cx="4022044" cy="588070"/>
          </a:xfrm>
          <a:solidFill>
            <a:srgbClr val="E13F54"/>
          </a:solidFill>
        </p:spPr>
        <p:txBody>
          <a:bodyPr lIns="72000"/>
          <a:lstStyle>
            <a:lvl1pPr marL="0" indent="0" algn="l">
              <a:lnSpc>
                <a:spcPts val="4600"/>
              </a:lnSpc>
              <a:spcBef>
                <a:spcPts val="0"/>
              </a:spcBef>
              <a:spcAft>
                <a:spcPts val="1134"/>
              </a:spcAft>
              <a:buNone/>
              <a:defRPr sz="3500" b="1">
                <a:solidFill>
                  <a:schemeClr val="bg1"/>
                </a:solidFill>
              </a:defRPr>
            </a:lvl1pPr>
            <a:lvl2pPr marL="0" indent="0" algn="l">
              <a:lnSpc>
                <a:spcPts val="2600"/>
              </a:lnSpc>
              <a:spcBef>
                <a:spcPts val="400"/>
              </a:spcBef>
              <a:spcAft>
                <a:spcPts val="1134"/>
              </a:spcAft>
              <a:buNone/>
              <a:defRPr sz="2600" b="0">
                <a:solidFill>
                  <a:srgbClr val="FF0000"/>
                </a:solidFill>
              </a:defRPr>
            </a:lvl2pPr>
            <a:lvl3pPr marL="0" indent="0" algn="l">
              <a:lnSpc>
                <a:spcPts val="2600"/>
              </a:lnSpc>
              <a:spcBef>
                <a:spcPts val="400"/>
              </a:spcBef>
              <a:spcAft>
                <a:spcPts val="1134"/>
              </a:spcAft>
              <a:buNone/>
              <a:defRPr sz="2600">
                <a:solidFill>
                  <a:schemeClr val="bg1"/>
                </a:solidFill>
              </a:defRPr>
            </a:lvl3pPr>
            <a:lvl4pPr marL="0" indent="0" algn="l">
              <a:lnSpc>
                <a:spcPts val="2600"/>
              </a:lnSpc>
              <a:spcBef>
                <a:spcPts val="400"/>
              </a:spcBef>
              <a:spcAft>
                <a:spcPts val="1134"/>
              </a:spcAft>
              <a:buNone/>
              <a:defRPr sz="2600">
                <a:solidFill>
                  <a:schemeClr val="bg1"/>
                </a:solidFill>
              </a:defRPr>
            </a:lvl4pPr>
            <a:lvl5pPr marL="0" indent="0" algn="l">
              <a:lnSpc>
                <a:spcPts val="2600"/>
              </a:lnSpc>
              <a:spcBef>
                <a:spcPts val="400"/>
              </a:spcBef>
              <a:spcAft>
                <a:spcPts val="1134"/>
              </a:spcAft>
              <a:buNone/>
              <a:defRPr sz="2600">
                <a:solidFill>
                  <a:schemeClr val="bg1"/>
                </a:solidFill>
              </a:defRPr>
            </a:lvl5pPr>
            <a:lvl6pPr marL="0" indent="0" algn="l">
              <a:lnSpc>
                <a:spcPts val="2600"/>
              </a:lnSpc>
              <a:spcBef>
                <a:spcPts val="400"/>
              </a:spcBef>
              <a:spcAft>
                <a:spcPts val="1134"/>
              </a:spcAft>
              <a:buNone/>
              <a:defRPr sz="2600">
                <a:solidFill>
                  <a:schemeClr val="bg1"/>
                </a:solidFill>
              </a:defRPr>
            </a:lvl6pPr>
            <a:lvl7pPr marL="0" indent="0" algn="l">
              <a:lnSpc>
                <a:spcPts val="2600"/>
              </a:lnSpc>
              <a:spcBef>
                <a:spcPts val="400"/>
              </a:spcBef>
              <a:spcAft>
                <a:spcPts val="1134"/>
              </a:spcAft>
              <a:buNone/>
              <a:defRPr sz="2600">
                <a:solidFill>
                  <a:schemeClr val="bg1"/>
                </a:solidFill>
              </a:defRPr>
            </a:lvl7pPr>
            <a:lvl8pPr marL="0" indent="0" algn="l">
              <a:lnSpc>
                <a:spcPts val="2600"/>
              </a:lnSpc>
              <a:spcBef>
                <a:spcPts val="400"/>
              </a:spcBef>
              <a:spcAft>
                <a:spcPts val="1134"/>
              </a:spcAft>
              <a:buNone/>
              <a:defRPr sz="2600">
                <a:solidFill>
                  <a:schemeClr val="bg1"/>
                </a:solidFill>
              </a:defRPr>
            </a:lvl8pPr>
            <a:lvl9pPr marL="0" indent="0" algn="l">
              <a:lnSpc>
                <a:spcPts val="2600"/>
              </a:lnSpc>
              <a:spcBef>
                <a:spcPts val="400"/>
              </a:spcBef>
              <a:spcAft>
                <a:spcPts val="1134"/>
              </a:spcAft>
              <a:buNone/>
              <a:defRPr sz="2600">
                <a:solidFill>
                  <a:schemeClr val="bg1"/>
                </a:solidFill>
              </a:defRPr>
            </a:lvl9pPr>
          </a:lstStyle>
          <a:p>
            <a:r>
              <a:rPr lang="en-AU" noProof="0" dirty="0" smtClean="0"/>
              <a:t>Presentation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0" y="463779"/>
            <a:ext cx="3925574" cy="58075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205106" y="5919106"/>
            <a:ext cx="940482" cy="940482"/>
          </a:xfrm>
          <a:prstGeom prst="rect">
            <a:avLst/>
          </a:prstGeom>
          <a:solidFill>
            <a:srgbClr val="00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241253" y="6220070"/>
            <a:ext cx="86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OAIC</a:t>
            </a: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2844729"/>
            <a:ext cx="2311854" cy="585065"/>
          </a:xfrm>
          <a:solidFill>
            <a:srgbClr val="E13F54"/>
          </a:solidFill>
        </p:spPr>
        <p:txBody>
          <a:bodyPr lIns="72000"/>
          <a:lstStyle>
            <a:lvl1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defRPr sz="3500" baseline="0"/>
            </a:lvl1pPr>
          </a:lstStyle>
          <a:p>
            <a:pPr lvl="0"/>
            <a:r>
              <a:rPr lang="en-US" dirty="0" smtClean="0"/>
              <a:t>Sub head</a:t>
            </a:r>
            <a:endParaRPr lang="en-AU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3235" y="5815059"/>
            <a:ext cx="5022844" cy="1039788"/>
          </a:xfrm>
          <a:prstGeom prst="rect">
            <a:avLst/>
          </a:prstGeom>
          <a:solidFill>
            <a:srgbClr val="E1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720000" y="6188759"/>
            <a:ext cx="3076939" cy="369048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Presented date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5211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188759"/>
            <a:ext cx="1636779" cy="43639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Section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6547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7262583" cy="102564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0000" y="1798165"/>
            <a:ext cx="7262583" cy="3431829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 smtClean="0"/>
              <a:t>Use the increase/decrease list level buttons to change styles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188759"/>
            <a:ext cx="1636779" cy="43639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Section Heading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41253" y="369454"/>
            <a:ext cx="435808" cy="53991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801" y="5918945"/>
            <a:ext cx="2493383" cy="48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7262583" cy="102564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0000" y="1800000"/>
            <a:ext cx="3492000" cy="3431829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 smtClean="0"/>
              <a:t>Use the increase/decrease list level buttons to change styles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00000" y="1800000"/>
            <a:ext cx="3492000" cy="3431829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 smtClean="0"/>
              <a:t>Use the increase/decrease list level buttons to change styles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720000" y="6188759"/>
            <a:ext cx="1636779" cy="4363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47" rtl="0" eaLnBrk="1" latinLnBrk="0" hangingPunct="1">
              <a:lnSpc>
                <a:spcPct val="150000"/>
              </a:lnSpc>
              <a:defRPr lang="en-AU" sz="1000" b="0" kern="1200" dirty="0">
                <a:solidFill>
                  <a:srgbClr val="002A3A"/>
                </a:solidFill>
                <a:latin typeface="Arial" panose="020B0604020202020204" pitchFamily="34" charset="0"/>
                <a:ea typeface="+mn-ea"/>
                <a:cs typeface="Arial" pitchFamily="34" charset="0"/>
              </a:defRPr>
            </a:lvl1pPr>
            <a:lvl2pPr marL="457224" algn="l" defTabSz="91444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47" algn="l" defTabSz="91444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71" algn="l" defTabSz="91444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94" algn="l" defTabSz="91444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118" algn="l" defTabSz="91444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342" algn="l" defTabSz="91444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565" algn="l" defTabSz="91444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789" algn="l" defTabSz="91444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mtClean="0"/>
              <a:t>Presenter Name</a:t>
            </a:r>
          </a:p>
          <a:p>
            <a:r>
              <a:rPr lang="en-AU" smtClean="0"/>
              <a:t>Section Heading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53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7262583" cy="102564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0000" y="1800000"/>
            <a:ext cx="3492000" cy="3431829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 smtClean="0"/>
              <a:t>Use the increase/decrease list level buttons to change styles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00000" y="1800000"/>
            <a:ext cx="3492000" cy="34308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188759"/>
            <a:ext cx="1636779" cy="43639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Section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942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rgbClr val="C0B1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07310" y="204177"/>
            <a:ext cx="8505944" cy="6240952"/>
          </a:xfrm>
          <a:prstGeom prst="rect">
            <a:avLst/>
          </a:prstGeom>
          <a:blipFill dpi="0" rotWithShape="1">
            <a:blip r:embed="rId2"/>
            <a:srcRect/>
            <a:tile tx="0" ty="0" sx="75000" sy="7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5022844" cy="1269554"/>
          </a:xfrm>
          <a:prstGeom prst="rect">
            <a:avLst/>
          </a:prstGeom>
          <a:solidFill>
            <a:srgbClr val="C0B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235" y="5815059"/>
            <a:ext cx="5022844" cy="1039788"/>
          </a:xfrm>
          <a:prstGeom prst="rect">
            <a:avLst/>
          </a:prstGeom>
          <a:solidFill>
            <a:srgbClr val="C0B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2806909" cy="786853"/>
          </a:xfrm>
          <a:solidFill>
            <a:srgbClr val="C0B1B4"/>
          </a:solidFill>
        </p:spPr>
        <p:txBody>
          <a:bodyPr lIns="72000" anchor="ctr"/>
          <a:lstStyle>
            <a:lvl1pPr algn="l">
              <a:lnSpc>
                <a:spcPts val="4000"/>
              </a:lnSpc>
              <a:defRPr sz="3000" b="0" cap="none" baseline="0">
                <a:solidFill>
                  <a:srgbClr val="002A3A"/>
                </a:solidFill>
              </a:defRPr>
            </a:lvl1pPr>
          </a:lstStyle>
          <a:p>
            <a:r>
              <a:rPr lang="en-AU" noProof="0" dirty="0" smtClean="0"/>
              <a:t>Section break</a:t>
            </a:r>
            <a:endParaRPr lang="en-AU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188759"/>
            <a:ext cx="1636779" cy="43639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Section Heading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05106" y="5919106"/>
            <a:ext cx="940482" cy="940482"/>
          </a:xfrm>
          <a:prstGeom prst="rect">
            <a:avLst/>
          </a:prstGeom>
          <a:solidFill>
            <a:srgbClr val="00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41253" y="6220070"/>
            <a:ext cx="86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OAIC</a:t>
            </a: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0" y="464162"/>
            <a:ext cx="3925574" cy="57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5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">
    <p:bg>
      <p:bgPr>
        <a:solidFill>
          <a:srgbClr val="F2DD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07310" y="204177"/>
            <a:ext cx="8505944" cy="6240952"/>
          </a:xfrm>
          <a:prstGeom prst="rect">
            <a:avLst/>
          </a:prstGeom>
          <a:blipFill dpi="0" rotWithShape="1">
            <a:blip r:embed="rId2"/>
            <a:srcRect/>
            <a:tile tx="0" ty="0" sx="75000" sy="7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5022844" cy="1269554"/>
          </a:xfrm>
          <a:prstGeom prst="rect">
            <a:avLst/>
          </a:prstGeom>
          <a:solidFill>
            <a:srgbClr val="F2DD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235" y="5815059"/>
            <a:ext cx="5022844" cy="1039788"/>
          </a:xfrm>
          <a:prstGeom prst="rect">
            <a:avLst/>
          </a:prstGeom>
          <a:solidFill>
            <a:srgbClr val="F2DD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2806909" cy="786853"/>
          </a:xfrm>
          <a:solidFill>
            <a:srgbClr val="F2DD6B"/>
          </a:solidFill>
        </p:spPr>
        <p:txBody>
          <a:bodyPr lIns="72000" anchor="ctr"/>
          <a:lstStyle>
            <a:lvl1pPr algn="l">
              <a:lnSpc>
                <a:spcPts val="4000"/>
              </a:lnSpc>
              <a:defRPr sz="3000" b="0" cap="none" baseline="0">
                <a:solidFill>
                  <a:srgbClr val="002A3A"/>
                </a:solidFill>
              </a:defRPr>
            </a:lvl1pPr>
          </a:lstStyle>
          <a:p>
            <a:r>
              <a:rPr lang="en-AU" noProof="0" dirty="0" smtClean="0"/>
              <a:t>Section break</a:t>
            </a:r>
            <a:endParaRPr lang="en-AU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188759"/>
            <a:ext cx="1636779" cy="43639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Section Heading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05106" y="5919106"/>
            <a:ext cx="940482" cy="940482"/>
          </a:xfrm>
          <a:prstGeom prst="rect">
            <a:avLst/>
          </a:prstGeom>
          <a:solidFill>
            <a:srgbClr val="00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41253" y="6220070"/>
            <a:ext cx="86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OAIC</a:t>
            </a: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0" y="464162"/>
            <a:ext cx="3925574" cy="57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40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Divider">
    <p:bg>
      <p:bgPr>
        <a:solidFill>
          <a:srgbClr val="5DC2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07310" y="204177"/>
            <a:ext cx="8505944" cy="6240952"/>
          </a:xfrm>
          <a:prstGeom prst="rect">
            <a:avLst/>
          </a:prstGeom>
          <a:blipFill dpi="0" rotWithShape="1">
            <a:blip r:embed="rId2"/>
            <a:srcRect/>
            <a:tile tx="0" ty="0" sx="75000" sy="7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5022844" cy="1269554"/>
          </a:xfrm>
          <a:prstGeom prst="rect">
            <a:avLst/>
          </a:prstGeom>
          <a:solidFill>
            <a:srgbClr val="5DC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235" y="5815059"/>
            <a:ext cx="5022844" cy="1039788"/>
          </a:xfrm>
          <a:prstGeom prst="rect">
            <a:avLst/>
          </a:prstGeom>
          <a:solidFill>
            <a:srgbClr val="5DC2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2806909" cy="786853"/>
          </a:xfrm>
          <a:solidFill>
            <a:srgbClr val="5DC2B3"/>
          </a:solidFill>
        </p:spPr>
        <p:txBody>
          <a:bodyPr lIns="72000" anchor="ctr"/>
          <a:lstStyle>
            <a:lvl1pPr algn="l">
              <a:lnSpc>
                <a:spcPts val="4000"/>
              </a:lnSpc>
              <a:defRPr sz="3000" b="0" cap="none" baseline="0">
                <a:solidFill>
                  <a:srgbClr val="002A3A"/>
                </a:solidFill>
              </a:defRPr>
            </a:lvl1pPr>
          </a:lstStyle>
          <a:p>
            <a:r>
              <a:rPr lang="en-AU" noProof="0" dirty="0" smtClean="0"/>
              <a:t>Section break</a:t>
            </a:r>
            <a:endParaRPr lang="en-AU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188759"/>
            <a:ext cx="1636779" cy="43639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Section Heading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05106" y="5919106"/>
            <a:ext cx="940482" cy="940482"/>
          </a:xfrm>
          <a:prstGeom prst="rect">
            <a:avLst/>
          </a:prstGeom>
          <a:solidFill>
            <a:srgbClr val="00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41253" y="6220070"/>
            <a:ext cx="86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OAIC</a:t>
            </a: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0" y="464162"/>
            <a:ext cx="3925574" cy="57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8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Divider">
    <p:bg>
      <p:bgPr>
        <a:solidFill>
          <a:srgbClr val="E13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07310" y="204177"/>
            <a:ext cx="8505944" cy="6240952"/>
          </a:xfrm>
          <a:prstGeom prst="rect">
            <a:avLst/>
          </a:prstGeom>
          <a:blipFill dpi="0" rotWithShape="1">
            <a:blip r:embed="rId2"/>
            <a:srcRect/>
            <a:tile tx="0" ty="0" sx="75000" sy="7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5022844" cy="1269554"/>
          </a:xfrm>
          <a:prstGeom prst="rect">
            <a:avLst/>
          </a:prstGeom>
          <a:solidFill>
            <a:srgbClr val="E1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235" y="5815059"/>
            <a:ext cx="5022844" cy="1039788"/>
          </a:xfrm>
          <a:prstGeom prst="rect">
            <a:avLst/>
          </a:prstGeom>
          <a:solidFill>
            <a:srgbClr val="E1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2806909" cy="786853"/>
          </a:xfrm>
          <a:solidFill>
            <a:srgbClr val="E13F54"/>
          </a:solidFill>
        </p:spPr>
        <p:txBody>
          <a:bodyPr lIns="72000" anchor="ctr"/>
          <a:lstStyle>
            <a:lvl1pPr algn="l">
              <a:lnSpc>
                <a:spcPts val="4000"/>
              </a:lnSpc>
              <a:defRPr sz="3000" b="0" cap="none" baseline="0">
                <a:solidFill>
                  <a:schemeClr val="bg1"/>
                </a:solidFill>
              </a:defRPr>
            </a:lvl1pPr>
          </a:lstStyle>
          <a:p>
            <a:r>
              <a:rPr lang="en-AU" noProof="0" dirty="0" smtClean="0"/>
              <a:t>Section break</a:t>
            </a:r>
            <a:endParaRPr lang="en-AU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0000" y="6188759"/>
            <a:ext cx="1636779" cy="436390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Presenter Name</a:t>
            </a:r>
          </a:p>
          <a:p>
            <a:r>
              <a:rPr lang="en-AU" smtClean="0"/>
              <a:t>Section Heading</a:t>
            </a:r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8205106" y="5919106"/>
            <a:ext cx="940482" cy="940482"/>
          </a:xfrm>
          <a:prstGeom prst="rect">
            <a:avLst/>
          </a:prstGeom>
          <a:solidFill>
            <a:srgbClr val="00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41253" y="6220070"/>
            <a:ext cx="86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OAIC</a:t>
            </a: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0" y="463779"/>
            <a:ext cx="3925574" cy="5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493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">
    <p:bg>
      <p:bgPr>
        <a:solidFill>
          <a:srgbClr val="E13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5967949" y="204177"/>
            <a:ext cx="2745305" cy="6420972"/>
          </a:xfrm>
          <a:prstGeom prst="rect">
            <a:avLst/>
          </a:prstGeom>
          <a:blipFill dpi="0" rotWithShape="1">
            <a:blip r:embed="rId2"/>
            <a:srcRect/>
            <a:tile tx="0" ty="0" sx="75000" sy="7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7399" y="2701969"/>
            <a:ext cx="3871273" cy="1455650"/>
          </a:xfrm>
        </p:spPr>
        <p:txBody>
          <a:bodyPr anchor="ctr"/>
          <a:lstStyle>
            <a:lvl1pPr algn="ctr">
              <a:lnSpc>
                <a:spcPct val="100000"/>
              </a:lnSpc>
              <a:defRPr sz="12000" b="0" cap="none" baseline="0">
                <a:solidFill>
                  <a:srgbClr val="002A3A"/>
                </a:solidFill>
              </a:defRPr>
            </a:lvl1pPr>
          </a:lstStyle>
          <a:p>
            <a:r>
              <a:rPr lang="en-AU" noProof="0" dirty="0" smtClean="0"/>
              <a:t>OAIC</a:t>
            </a:r>
            <a:endParaRPr lang="en-AU" noProof="0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68049" y="6040084"/>
            <a:ext cx="2025225" cy="495055"/>
          </a:xfrm>
          <a:prstGeom prst="rect">
            <a:avLst/>
          </a:prstGeom>
          <a:solidFill>
            <a:srgbClr val="E13F54"/>
          </a:solidFill>
        </p:spPr>
        <p:txBody>
          <a:bodyPr vert="horz" lIns="0" tIns="0" rIns="0" bIns="0" rtlCol="0" anchor="ctr">
            <a:noAutofit/>
          </a:bodyPr>
          <a:lstStyle>
            <a:lvl1pPr algn="ctr" defTabSz="91444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2000" b="0" kern="1200" cap="none" baseline="0">
                <a:solidFill>
                  <a:srgbClr val="002A3A"/>
                </a:solidFill>
                <a:latin typeface="Arial" panose="020B060402020202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AU" sz="2000" dirty="0" smtClean="0"/>
              <a:t>oaic.gov.au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985974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7262583" cy="10256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7262583" cy="34318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 smtClean="0"/>
              <a:t>Use the increase/decrease list level buttons to change styles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188759"/>
            <a:ext cx="1636779" cy="3690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50000"/>
              </a:lnSpc>
              <a:defRPr lang="en-AU" sz="1000" b="0" dirty="0">
                <a:solidFill>
                  <a:srgbClr val="002A3A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r>
              <a:rPr lang="en-AU" dirty="0" smtClean="0"/>
              <a:t>Presentation name</a:t>
            </a:r>
          </a:p>
          <a:p>
            <a:r>
              <a:rPr lang="en-AU" dirty="0" smtClean="0"/>
              <a:t>Section heading</a:t>
            </a:r>
            <a:endParaRPr lang="en-AU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205106" y="5919106"/>
            <a:ext cx="940482" cy="940482"/>
          </a:xfrm>
          <a:prstGeom prst="rect">
            <a:avLst/>
          </a:prstGeom>
          <a:solidFill>
            <a:srgbClr val="002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 err="1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241253" y="6220070"/>
            <a:ext cx="868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OAIC</a:t>
            </a: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1" r:id="rId5"/>
    <p:sldLayoutId id="2147483660" r:id="rId6"/>
    <p:sldLayoutId id="2147483661" r:id="rId7"/>
    <p:sldLayoutId id="2147483662" r:id="rId8"/>
    <p:sldLayoutId id="2147483659" r:id="rId9"/>
    <p:sldLayoutId id="2147483654" r:id="rId10"/>
    <p:sldLayoutId id="214748365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47" rtl="0" eaLnBrk="1" latinLnBrk="0" hangingPunct="1">
        <a:lnSpc>
          <a:spcPts val="4000"/>
        </a:lnSpc>
        <a:spcBef>
          <a:spcPct val="0"/>
        </a:spcBef>
        <a:buNone/>
        <a:defRPr sz="2500" b="1" kern="1200">
          <a:solidFill>
            <a:srgbClr val="E23F53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0" indent="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Font typeface="Arial" pitchFamily="34" charset="0"/>
        <a:buNone/>
        <a:defRPr sz="2500" kern="1200" baseline="0">
          <a:solidFill>
            <a:srgbClr val="002A3A"/>
          </a:solidFill>
          <a:latin typeface="Arial" panose="020B0604020202020204" pitchFamily="34" charset="0"/>
          <a:ea typeface="+mn-ea"/>
          <a:cs typeface="Arial" pitchFamily="34" charset="0"/>
        </a:defRPr>
      </a:lvl1pPr>
      <a:lvl2pPr marL="288000" indent="-28800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SzPct val="100000"/>
        <a:buFont typeface="Optus Voice Bold" pitchFamily="66" charset="0"/>
        <a:buChar char="•"/>
        <a:defRPr sz="2500" kern="1200">
          <a:solidFill>
            <a:srgbClr val="002A3A"/>
          </a:solidFill>
          <a:latin typeface="Arial" panose="020B0604020202020204" pitchFamily="34" charset="0"/>
          <a:ea typeface="+mn-ea"/>
          <a:cs typeface="Arial" pitchFamily="34" charset="0"/>
        </a:defRPr>
      </a:lvl2pPr>
      <a:lvl3pPr marL="576000" indent="-28800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Font typeface="Optus Voice Bold" pitchFamily="66" charset="0"/>
        <a:buChar char="•"/>
        <a:defRPr sz="2500" kern="1200">
          <a:solidFill>
            <a:srgbClr val="002A3A"/>
          </a:solidFill>
          <a:latin typeface="Arial" panose="020B0604020202020204" pitchFamily="34" charset="0"/>
          <a:ea typeface="+mn-ea"/>
          <a:cs typeface="Arial" pitchFamily="34" charset="0"/>
        </a:defRPr>
      </a:lvl3pPr>
      <a:lvl4pPr marL="864000" indent="-28800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Font typeface="Optus Voice Bold" pitchFamily="66" charset="0"/>
        <a:buChar char="•"/>
        <a:defRPr sz="2500" kern="1200">
          <a:solidFill>
            <a:srgbClr val="002A3A"/>
          </a:solidFill>
          <a:latin typeface="Arial" panose="020B0604020202020204" pitchFamily="34" charset="0"/>
          <a:ea typeface="+mn-ea"/>
          <a:cs typeface="Arial" pitchFamily="34" charset="0"/>
        </a:defRPr>
      </a:lvl4pPr>
      <a:lvl5pPr marL="1152000" indent="-28800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Font typeface="Optus Voice Bold" pitchFamily="66" charset="0"/>
        <a:buChar char="•"/>
        <a:defRPr sz="2500" kern="1200" baseline="0">
          <a:solidFill>
            <a:srgbClr val="002A3A"/>
          </a:solidFill>
          <a:latin typeface="Arial" panose="020B0604020202020204" pitchFamily="34" charset="0"/>
          <a:ea typeface="+mn-ea"/>
          <a:cs typeface="Arial" pitchFamily="34" charset="0"/>
        </a:defRPr>
      </a:lvl5pPr>
      <a:lvl6pPr marL="1440000" indent="-28800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Font typeface="Optus Voice Bold" pitchFamily="66" charset="0"/>
        <a:buChar char="•"/>
        <a:defRPr sz="25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1728000" indent="-28800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Font typeface="Optus Voice Bold" pitchFamily="66" charset="0"/>
        <a:buChar char="•"/>
        <a:defRPr sz="25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2016000" indent="-28800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Font typeface="Optus Voice Bold" pitchFamily="66" charset="0"/>
        <a:buChar char="•"/>
        <a:defRPr sz="25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2304000" indent="-288000" algn="l" defTabSz="914447" rtl="0" eaLnBrk="1" latinLnBrk="0" hangingPunct="1">
        <a:lnSpc>
          <a:spcPts val="2900"/>
        </a:lnSpc>
        <a:spcBef>
          <a:spcPts val="1134"/>
        </a:spcBef>
        <a:spcAft>
          <a:spcPts val="850"/>
        </a:spcAft>
        <a:buFont typeface="Optus Voice Bold" pitchFamily="66" charset="0"/>
        <a:buChar char="•"/>
        <a:defRPr sz="25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4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7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71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4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8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42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5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9" algn="l" defTabSz="9144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aic.gov.au/agencies-and-organisations/training-resource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aic.gov.au/privacy-law/privacy-act/notifiable-data-breaches-schem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aic.gov.au/agencies-and-organisations/guides/guide-to-securing-personal-information" TargetMode="External"/><Relationship Id="rId2" Type="http://schemas.openxmlformats.org/officeDocument/2006/relationships/hyperlink" Target="https://www.oaic.gov.au/agencies-and-organisations/guides/privacy-management-framewor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20000" y="2214658"/>
            <a:ext cx="7309178" cy="1287144"/>
          </a:xfrm>
        </p:spPr>
        <p:txBody>
          <a:bodyPr/>
          <a:lstStyle/>
          <a:p>
            <a:r>
              <a:rPr lang="en-AU" dirty="0" smtClean="0"/>
              <a:t>Privacy and Registered Training Organisations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46411" y="3501802"/>
            <a:ext cx="7282768" cy="1224136"/>
          </a:xfrm>
        </p:spPr>
        <p:txBody>
          <a:bodyPr/>
          <a:lstStyle/>
          <a:p>
            <a:r>
              <a:rPr lang="en-AU" dirty="0" smtClean="0"/>
              <a:t>Lessons from an OAIC privacy assessment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720000" y="6188759"/>
            <a:ext cx="4356850" cy="369048"/>
          </a:xfrm>
        </p:spPr>
        <p:txBody>
          <a:bodyPr/>
          <a:lstStyle/>
          <a:p>
            <a:r>
              <a:rPr lang="en-AU" dirty="0" smtClean="0"/>
              <a:t>Brett Watson, Assistant Director, Regulation and Strategy, OAIC</a:t>
            </a:r>
          </a:p>
          <a:p>
            <a:r>
              <a:rPr lang="en-AU" dirty="0" smtClean="0"/>
              <a:t>Kerry Hutchinson, General Manager - Quality and Compliance, </a:t>
            </a:r>
            <a:r>
              <a:rPr lang="en-AU" dirty="0" err="1" smtClean="0"/>
              <a:t>Navitas</a:t>
            </a:r>
            <a:endParaRPr lang="en-AU" dirty="0" smtClean="0"/>
          </a:p>
          <a:p>
            <a:r>
              <a:rPr lang="en-AU" dirty="0" smtClean="0"/>
              <a:t>7 August 2018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3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2354" y="1485578"/>
            <a:ext cx="7813130" cy="29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13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800000"/>
            <a:ext cx="5220946" cy="1557786"/>
          </a:xfrm>
        </p:spPr>
        <p:txBody>
          <a:bodyPr/>
          <a:lstStyle/>
          <a:p>
            <a:r>
              <a:rPr lang="en-AU" dirty="0" err="1" smtClean="0"/>
              <a:t>Navitas</a:t>
            </a:r>
            <a:r>
              <a:rPr lang="en-AU" dirty="0" smtClean="0"/>
              <a:t> - participating in the privacy assessment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65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549474"/>
            <a:ext cx="7262583" cy="837586"/>
          </a:xfrm>
        </p:spPr>
        <p:txBody>
          <a:bodyPr/>
          <a:lstStyle/>
          <a:p>
            <a:r>
              <a:rPr lang="en-GB" dirty="0" smtClean="0"/>
              <a:t>Navitas Limited – the Audit landscape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97546"/>
            <a:ext cx="7262583" cy="45365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audit process involved Navitas English Pty Ltd, a member of the Navitas Limited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Increased data security and privacy regulation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audit coincided with Navitas Limited’s review of:</a:t>
            </a:r>
          </a:p>
          <a:p>
            <a:pPr marL="630900" lvl="1" indent="-342900">
              <a:buFont typeface="Arial" panose="020B0604020202020204" pitchFamily="34" charset="0"/>
              <a:buChar char="•"/>
            </a:pPr>
            <a:r>
              <a:rPr lang="en-GB" dirty="0"/>
              <a:t>Global policies and procedures</a:t>
            </a:r>
          </a:p>
          <a:p>
            <a:pPr marL="630900" lvl="1" indent="-342900">
              <a:buFont typeface="Arial" panose="020B0604020202020204" pitchFamily="34" charset="0"/>
              <a:buChar char="•"/>
            </a:pPr>
            <a:r>
              <a:rPr lang="en-GB" dirty="0"/>
              <a:t>Information security environment and IT architecture</a:t>
            </a:r>
          </a:p>
          <a:p>
            <a:pPr marL="630900" lvl="1" indent="-342900">
              <a:buFont typeface="Arial" panose="020B0604020202020204" pitchFamily="34" charset="0"/>
              <a:buChar char="•"/>
            </a:pPr>
            <a:r>
              <a:rPr lang="en-GB" dirty="0"/>
              <a:t>Managing information, personal and commercial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153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575983"/>
            <a:ext cx="7262583" cy="693570"/>
          </a:xfrm>
        </p:spPr>
        <p:txBody>
          <a:bodyPr/>
          <a:lstStyle/>
          <a:p>
            <a:r>
              <a:rPr lang="en-GB" dirty="0" smtClean="0"/>
              <a:t>Navitas Limited – </a:t>
            </a:r>
            <a:r>
              <a:rPr lang="en-GB" dirty="0" smtClean="0"/>
              <a:t>the </a:t>
            </a:r>
            <a:r>
              <a:rPr lang="en-GB" dirty="0" smtClean="0"/>
              <a:t>Audit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269553"/>
            <a:ext cx="7262583" cy="49192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OAIC is a key resource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Protecting privacy and data sovereignty is a global phenomenon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Getting to know another Regulatory Authority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Objective, external perspective on our privacy management systems, processes and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Breadth and depth of privacy management – holistic governance approach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Embedding the Privacy Principles as standard ‘good practice’ is essential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8073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30" y="621482"/>
            <a:ext cx="7262583" cy="693570"/>
          </a:xfrm>
        </p:spPr>
        <p:txBody>
          <a:bodyPr/>
          <a:lstStyle/>
          <a:p>
            <a:r>
              <a:rPr lang="en-GB" dirty="0" smtClean="0"/>
              <a:t>Navitas Limited – key imperatives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730" y="1413570"/>
            <a:ext cx="7262583" cy="46085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Enhance awareness and understanding of privacy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Operationalise privacy principles – everyone is responsible for protecting privacy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Embed ‘privacy by design’ into Company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Standardise and regularise training for all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 awareness of and need for Privacy Impact Assessment (PIA)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Train staff – administrative and academic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922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800000"/>
            <a:ext cx="5508978" cy="786853"/>
          </a:xfrm>
        </p:spPr>
        <p:txBody>
          <a:bodyPr/>
          <a:lstStyle/>
          <a:p>
            <a:r>
              <a:rPr lang="en-AU" dirty="0" smtClean="0"/>
              <a:t>Assessment results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39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Positive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798165"/>
            <a:ext cx="7262583" cy="37918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Clear processes for collecting and disclosing personal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Processes to ensure data 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Enabling students to access and correct their personal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Effective complaint handling mechanisms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1560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Areas for improvement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Privacy </a:t>
            </a:r>
            <a:r>
              <a:rPr lang="en-AU" dirty="0" smtClean="0"/>
              <a:t>practices that move from operations up to the governance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Privacy training for new and existing staff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Having privacy policies and collection notices available in alternative languages and formats</a:t>
            </a:r>
          </a:p>
          <a:p>
            <a:pPr marL="342900" indent="-342900"/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4841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Areas for improvement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Data breach 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Information security </a:t>
            </a:r>
          </a:p>
          <a:p>
            <a:pPr marL="63090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Policy reviews</a:t>
            </a:r>
          </a:p>
          <a:p>
            <a:pPr marL="63090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Access monitoring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739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800000"/>
            <a:ext cx="5292954" cy="786853"/>
          </a:xfrm>
        </p:spPr>
        <p:txBody>
          <a:bodyPr/>
          <a:lstStyle/>
          <a:p>
            <a:r>
              <a:rPr lang="en-AU" dirty="0" err="1" smtClean="0"/>
              <a:t>Navitas</a:t>
            </a:r>
            <a:r>
              <a:rPr lang="en-AU" dirty="0" smtClean="0"/>
              <a:t> – Lessons learned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67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today’s webinar: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AU" dirty="0" smtClean="0"/>
              <a:t>About the OAIC and our privacy assessments</a:t>
            </a:r>
          </a:p>
          <a:p>
            <a:pPr marL="457200" indent="-457200">
              <a:buAutoNum type="arabicPeriod"/>
            </a:pPr>
            <a:r>
              <a:rPr lang="en-AU" dirty="0" smtClean="0"/>
              <a:t>The RTO survey assessment</a:t>
            </a:r>
          </a:p>
          <a:p>
            <a:pPr marL="745200" lvl="1" indent="-457200">
              <a:buFont typeface="+mj-lt"/>
              <a:buAutoNum type="alphaLcParenR"/>
            </a:pPr>
            <a:r>
              <a:rPr lang="en-AU" dirty="0" smtClean="0"/>
              <a:t>Positive findings</a:t>
            </a:r>
          </a:p>
          <a:p>
            <a:pPr marL="745200" lvl="1" indent="-457200">
              <a:buAutoNum type="alphaLcParenR"/>
            </a:pPr>
            <a:r>
              <a:rPr lang="en-AU" dirty="0" smtClean="0"/>
              <a:t>Areas for improvement</a:t>
            </a:r>
          </a:p>
          <a:p>
            <a:pPr marL="457200" indent="-457200">
              <a:buAutoNum type="arabicPeriod"/>
            </a:pPr>
            <a:r>
              <a:rPr lang="en-AU" dirty="0" err="1" smtClean="0"/>
              <a:t>Navitas</a:t>
            </a:r>
            <a:r>
              <a:rPr lang="en-AU" dirty="0" smtClean="0"/>
              <a:t> – lessons learned</a:t>
            </a:r>
          </a:p>
          <a:p>
            <a:pPr marL="457200" indent="-457200">
              <a:buAutoNum type="arabicPeriod"/>
            </a:pPr>
            <a:r>
              <a:rPr lang="en-AU" dirty="0" smtClean="0"/>
              <a:t>Tips for good privacy practice</a:t>
            </a:r>
          </a:p>
          <a:p>
            <a:pPr marL="457200" indent="-457200">
              <a:buAutoNum type="arabicPeriod"/>
            </a:pPr>
            <a:r>
              <a:rPr lang="en-AU" dirty="0" smtClean="0"/>
              <a:t>Q and A</a:t>
            </a:r>
          </a:p>
          <a:p>
            <a:pPr marL="457200" indent="-457200">
              <a:buAutoNum type="arabicPeriod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0418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7453194" cy="621562"/>
          </a:xfrm>
        </p:spPr>
        <p:txBody>
          <a:bodyPr/>
          <a:lstStyle/>
          <a:p>
            <a:r>
              <a:rPr lang="en-GB" dirty="0" smtClean="0"/>
              <a:t>Navitas Limited – What did the Audit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618" y="1269554"/>
            <a:ext cx="7453194" cy="46805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Privacy fundamental to Company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Global commitment to Privacy by Design (PxD) across all operational activity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Privacy management and acceptance of APPs built into terms and conditions of 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Implementing the GDPR across all operating regions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Privacy Management is not a ‘silo’ activity - it’s a global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Getting it wrong is a costly business!</a:t>
            </a:r>
          </a:p>
        </p:txBody>
      </p:sp>
    </p:spTree>
    <p:extLst>
      <p:ext uri="{BB962C8B-B14F-4D97-AF65-F5344CB8AC3E}">
        <p14:creationId xmlns:p14="http://schemas.microsoft.com/office/powerpoint/2010/main" val="2524654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409219"/>
            <a:ext cx="7262583" cy="621562"/>
          </a:xfrm>
        </p:spPr>
        <p:txBody>
          <a:bodyPr/>
          <a:lstStyle/>
          <a:p>
            <a:r>
              <a:rPr lang="en-GB" dirty="0" smtClean="0"/>
              <a:t>Navitas Limited – What’s happening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053319"/>
            <a:ext cx="7381187" cy="44644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Developed and implemented Data Subject Access Request (DSAR) Procedure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Established, implemented and tested Data Breach Management procedure – triage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Implemented global privacy management platform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Implemented compulsory staff training - managing personal information; reporting suspected breaches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Privacy framework, policy and procedure revitalised in line with APPs and GDPR requirements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974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445223"/>
            <a:ext cx="7262583" cy="549554"/>
          </a:xfrm>
        </p:spPr>
        <p:txBody>
          <a:bodyPr/>
          <a:lstStyle/>
          <a:p>
            <a:r>
              <a:rPr lang="en-GB" dirty="0" smtClean="0"/>
              <a:t>Navitas Limited – What’s happening now?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25538"/>
            <a:ext cx="7453194" cy="46805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Established global network of Data Protection Managers (DPM’s) in each operating region and global community of practice (CoP)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PxD workshops developed and being implemented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Privacy Notice translated into seven languages with more to 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Revised approach to consent; complaints; accessing personal information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PIA and DPIA embedded into Project and new initiatives design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551277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800000"/>
            <a:ext cx="6445082" cy="786853"/>
          </a:xfrm>
        </p:spPr>
        <p:txBody>
          <a:bodyPr/>
          <a:lstStyle/>
          <a:p>
            <a:r>
              <a:rPr lang="en-AU" dirty="0" smtClean="0"/>
              <a:t>Tips for good privacy practice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99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Privacy governance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557587"/>
            <a:ext cx="7525202" cy="8640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Appoint a ‘privacy champion’ amongst your senior leadership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Privacy management plans (PMPs) are a good way to document your approach to privacy governance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PIAs can feed into PMPs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Privacy Management Framework on our website</a:t>
            </a:r>
          </a:p>
        </p:txBody>
      </p:sp>
    </p:spTree>
    <p:extLst>
      <p:ext uri="{BB962C8B-B14F-4D97-AF65-F5344CB8AC3E}">
        <p14:creationId xmlns:p14="http://schemas.microsoft.com/office/powerpoint/2010/main" val="5488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Privacy governance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82" y="1917626"/>
            <a:ext cx="6979217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Privacy training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For all staff: full time, part time, temporary and contractors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Upon commencement and refreshed as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Reduce the potential for human error</a:t>
            </a:r>
            <a:endParaRPr lang="en-AU" dirty="0" smtClean="0">
              <a:hlinkClick r:id="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hlinkClick r:id=""/>
              </a:rPr>
              <a:t>https</a:t>
            </a:r>
            <a:r>
              <a:rPr lang="en-AU" dirty="0">
                <a:hlinkClick r:id="rId2"/>
              </a:rPr>
              <a:t>://www.oaic.gov.au/agencies-and-organisations/training-resources</a:t>
            </a:r>
            <a:r>
              <a:rPr lang="en-AU" dirty="0" smtClean="0">
                <a:hlinkClick r:id="rId2"/>
              </a:rPr>
              <a:t>/</a:t>
            </a:r>
            <a:endParaRPr lang="en-AU" dirty="0" smtClean="0"/>
          </a:p>
          <a:p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1505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breach response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775493"/>
            <a:ext cx="7262583" cy="39604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NDB scheme effective since 22 February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New notification obligations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OAIC resources for agencies and organisations available online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www.oaic.gov.au/privacy-law/privacy-act/notifiable-data-breaches-scheme</a:t>
            </a:r>
            <a:r>
              <a:rPr lang="en-A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85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Personal information security</a:t>
            </a:r>
            <a:endParaRPr lang="en-A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426" y="1232820"/>
            <a:ext cx="6210576" cy="508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90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800000"/>
            <a:ext cx="1476530" cy="786853"/>
          </a:xfrm>
        </p:spPr>
        <p:txBody>
          <a:bodyPr/>
          <a:lstStyle/>
          <a:p>
            <a:r>
              <a:rPr lang="en-AU" dirty="0" smtClean="0"/>
              <a:t>Q and A</a:t>
            </a: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4802" y="1341562"/>
            <a:ext cx="4032448" cy="4006059"/>
          </a:xfrm>
          <a:prstGeom prst="rect">
            <a:avLst/>
          </a:prstGeom>
          <a:solidFill>
            <a:srgbClr val="5DC2B3"/>
          </a:solidFill>
        </p:spPr>
        <p:txBody>
          <a:bodyPr vert="horz" lIns="72000" tIns="0" rIns="0" bIns="0" rtlCol="0" anchor="ctr">
            <a:noAutofit/>
          </a:bodyPr>
          <a:lstStyle>
            <a:lvl1pPr algn="l" defTabSz="914447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000" b="0" kern="1200" cap="none" baseline="0">
                <a:solidFill>
                  <a:srgbClr val="002A3A"/>
                </a:solidFill>
                <a:latin typeface="Arial" panose="020B060402020202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1"/>
                </a:solidFill>
              </a:rPr>
              <a:t>Links to resources: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 smtClean="0">
                <a:solidFill>
                  <a:schemeClr val="bg1"/>
                </a:solidFill>
              </a:rPr>
              <a:t>Privacy Management Framework: </a:t>
            </a:r>
            <a:r>
              <a:rPr lang="en-AU" sz="1200" u="sng" dirty="0">
                <a:hlinkClick r:id="rId2"/>
              </a:rPr>
              <a:t>https://</a:t>
            </a:r>
            <a:r>
              <a:rPr lang="en-AU" sz="1200" u="sng" dirty="0" smtClean="0">
                <a:hlinkClick r:id="rId2"/>
              </a:rPr>
              <a:t>www.oaic.gov.au/agencies-and-organisations/guides/privacy-management-framework</a:t>
            </a:r>
            <a:r>
              <a:rPr lang="en-AU" sz="1200" u="sng" dirty="0" smtClean="0"/>
              <a:t> </a:t>
            </a:r>
            <a:endParaRPr lang="en-AU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200" dirty="0" smtClean="0">
                <a:solidFill>
                  <a:schemeClr val="bg1"/>
                </a:solidFill>
              </a:rPr>
              <a:t>Guide to securing personal information</a:t>
            </a:r>
            <a:r>
              <a:rPr lang="en-AU" sz="1200" dirty="0">
                <a:solidFill>
                  <a:schemeClr val="bg1"/>
                </a:solidFill>
              </a:rPr>
              <a:t>: </a:t>
            </a:r>
            <a:r>
              <a:rPr lang="en-AU" sz="120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en-AU" sz="1200" dirty="0" smtClean="0">
                <a:solidFill>
                  <a:schemeClr val="bg1"/>
                </a:solidFill>
                <a:hlinkClick r:id="rId3"/>
              </a:rPr>
              <a:t>www.oaic.gov.au/agencies-and-organisations/guides/guide-to-securing-personal-information</a:t>
            </a:r>
            <a:r>
              <a:rPr lang="en-AU" sz="1200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492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About the OAIC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5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04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About the OAIC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341562"/>
            <a:ext cx="5725002" cy="477518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Privacy, freedom of information, information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Far-reaching jurisdiction and diverse 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A variety of regulatory functions and powers to promote privacy and enforce the Australian Privacy Principles (APPs)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oaic.gov.au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1</a:t>
            </a:r>
            <a:r>
              <a:rPr lang="en-AU" dirty="0" smtClean="0"/>
              <a:t>300 363 992 </a:t>
            </a:r>
          </a:p>
        </p:txBody>
      </p:sp>
      <p:pic>
        <p:nvPicPr>
          <p:cNvPr id="1026" name="Picture 2" descr="Angelene Fal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0" r="28089"/>
          <a:stretch/>
        </p:blipFill>
        <p:spPr bwMode="auto">
          <a:xfrm>
            <a:off x="6445003" y="1904624"/>
            <a:ext cx="1872208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1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legal framework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RTOs are regulated by overlapping laws and regulations</a:t>
            </a:r>
          </a:p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i="1" dirty="0" smtClean="0">
                <a:ea typeface="ＭＳ Ｐゴシック" pitchFamily="-105" charset="-128"/>
                <a:cs typeface="ＭＳ Ｐゴシック" charset="-128"/>
              </a:rPr>
              <a:t>Privacy Act 1988 </a:t>
            </a: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(</a:t>
            </a:r>
            <a:r>
              <a:rPr lang="en-AU" dirty="0" err="1" smtClean="0">
                <a:ea typeface="ＭＳ Ｐゴシック" pitchFamily="-105" charset="-128"/>
                <a:cs typeface="ＭＳ Ｐゴシック" charset="-128"/>
              </a:rPr>
              <a:t>Cth</a:t>
            </a: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)</a:t>
            </a:r>
          </a:p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Various state and territory privacy laws apply to state and territory government agencies</a:t>
            </a:r>
          </a:p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i="1" dirty="0" smtClean="0">
                <a:ea typeface="ＭＳ Ｐゴシック" pitchFamily="-105" charset="-128"/>
                <a:cs typeface="ＭＳ Ｐゴシック" charset="-128"/>
              </a:rPr>
              <a:t>Student Identifiers Act 2014</a:t>
            </a: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 (</a:t>
            </a:r>
            <a:r>
              <a:rPr lang="en-AU" dirty="0" err="1" smtClean="0">
                <a:ea typeface="ＭＳ Ｐゴシック" pitchFamily="-105" charset="-128"/>
                <a:cs typeface="ＭＳ Ｐゴシック" charset="-128"/>
              </a:rPr>
              <a:t>Cth</a:t>
            </a: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)  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9909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Privacy assessments (audits)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A </a:t>
            </a:r>
            <a:r>
              <a:rPr lang="en-AU" dirty="0">
                <a:ea typeface="ＭＳ Ｐゴシック" pitchFamily="-105" charset="-128"/>
                <a:cs typeface="ＭＳ Ｐゴシック" charset="-128"/>
              </a:rPr>
              <a:t>proactive </a:t>
            </a: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measure</a:t>
            </a:r>
          </a:p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Public </a:t>
            </a:r>
            <a:r>
              <a:rPr lang="en-AU" dirty="0">
                <a:ea typeface="ＭＳ Ｐゴシック" pitchFamily="-105" charset="-128"/>
                <a:cs typeface="ＭＳ Ｐゴシック" charset="-128"/>
              </a:rPr>
              <a:t>and private </a:t>
            </a: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sectors</a:t>
            </a:r>
          </a:p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Flexible methodologies depending on the objective and scope</a:t>
            </a:r>
          </a:p>
          <a:p>
            <a:pPr marL="361950" lvl="1" indent="-3619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>
                <a:ea typeface="ＭＳ Ｐゴシック" pitchFamily="-105" charset="-128"/>
                <a:cs typeface="ＭＳ Ｐゴシック" charset="-128"/>
              </a:rPr>
              <a:t>oaic.gov.au/privacy-law/assessments</a:t>
            </a:r>
            <a:r>
              <a:rPr lang="en-AU" dirty="0" smtClean="0">
                <a:ea typeface="ＭＳ Ｐゴシック" pitchFamily="-105" charset="-128"/>
                <a:cs typeface="ＭＳ Ｐゴシック" charset="-128"/>
              </a:rPr>
              <a:t>/   </a:t>
            </a:r>
            <a:endParaRPr lang="en-AU" dirty="0">
              <a:ea typeface="ＭＳ Ｐゴシック" pitchFamily="-105" charset="-128"/>
              <a:cs typeface="ＭＳ Ｐゴシック" charset="-128"/>
            </a:endParaRP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387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800000"/>
            <a:ext cx="5508978" cy="786853"/>
          </a:xfrm>
        </p:spPr>
        <p:txBody>
          <a:bodyPr/>
          <a:lstStyle/>
          <a:p>
            <a:r>
              <a:rPr lang="en-AU" dirty="0" smtClean="0"/>
              <a:t>The RTO survey assessment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362" y="1557586"/>
            <a:ext cx="7262583" cy="37918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APP 1</a:t>
            </a:r>
          </a:p>
          <a:p>
            <a:pPr marL="63090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open and transparent management of personal information</a:t>
            </a:r>
          </a:p>
          <a:p>
            <a:pPr marL="63090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APP privacy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APP 5</a:t>
            </a:r>
          </a:p>
          <a:p>
            <a:pPr marL="63090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notification of the collection of personal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6316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Agreed between the OAIC and the USI Office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Selected five RTOs based on certain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Conducted via a self-administered smart form survey in November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767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IC">
  <a:themeElements>
    <a:clrScheme name="OAIC">
      <a:dk1>
        <a:sysClr val="windowText" lastClr="000000"/>
      </a:dk1>
      <a:lt1>
        <a:sysClr val="window" lastClr="FFFFFF"/>
      </a:lt1>
      <a:dk2>
        <a:srgbClr val="0D395C"/>
      </a:dk2>
      <a:lt2>
        <a:srgbClr val="0079B2"/>
      </a:lt2>
      <a:accent1>
        <a:srgbClr val="0079B2"/>
      </a:accent1>
      <a:accent2>
        <a:srgbClr val="6A2C91"/>
      </a:accent2>
      <a:accent3>
        <a:srgbClr val="C44704"/>
      </a:accent3>
      <a:accent4>
        <a:srgbClr val="0D395C"/>
      </a:accent4>
      <a:accent5>
        <a:srgbClr val="0079B2"/>
      </a:accent5>
      <a:accent6>
        <a:srgbClr val="6A2C91"/>
      </a:accent6>
      <a:hlink>
        <a:srgbClr val="0D395C"/>
      </a:hlink>
      <a:folHlink>
        <a:srgbClr val="0079B2"/>
      </a:folHlink>
    </a:clrScheme>
    <a:fontScheme name="OAIC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AIC_Master - Copy.potx" id="{CF64B0BC-A1A1-405E-8EDA-5736A0CE0A8A}" vid="{DA6ED648-5D3B-4D87-9E71-4ADEE16BC9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AIC">
    <a:dk1>
      <a:sysClr val="windowText" lastClr="000000"/>
    </a:dk1>
    <a:lt1>
      <a:sysClr val="window" lastClr="FFFFFF"/>
    </a:lt1>
    <a:dk2>
      <a:srgbClr val="0D395C"/>
    </a:dk2>
    <a:lt2>
      <a:srgbClr val="0079B2"/>
    </a:lt2>
    <a:accent1>
      <a:srgbClr val="0079B2"/>
    </a:accent1>
    <a:accent2>
      <a:srgbClr val="6A2C91"/>
    </a:accent2>
    <a:accent3>
      <a:srgbClr val="C44704"/>
    </a:accent3>
    <a:accent4>
      <a:srgbClr val="0D395C"/>
    </a:accent4>
    <a:accent5>
      <a:srgbClr val="0079B2"/>
    </a:accent5>
    <a:accent6>
      <a:srgbClr val="6A2C91"/>
    </a:accent6>
    <a:hlink>
      <a:srgbClr val="0D395C"/>
    </a:hlink>
    <a:folHlink>
      <a:srgbClr val="0079B2"/>
    </a:folHlink>
  </a:clrScheme>
</a:themeOverride>
</file>

<file path=customUI/customUI.xml><?xml version="1.0" encoding="utf-8"?>
<customUI xmlns="http://schemas.microsoft.com/office/2006/01/customui">
  <ribbon startFromScratch="false">
    <tabs>
      <tab id="CustomTab" label="OAIC" insertBeforeMso="TabHome" keytip="Q">
        <group idMso="GroupSlides"/>
        <group id="Group1" label="Change Bullet Styles">
          <button idMso="IndentDecrease" visible="true" label="Decrease List Level" size="large"/>
          <button idMso="IndentIncrease" visible="true" label="Increase List Level" size="large"/>
        </group>
        <group id="Group2" label=" ">
          <checkBox idMso="GuidesShowHide" label="Guides"/>
          <splitButton id="groupsplitbutton" size="normal">
            <button idMso="ObjectsGroup"/>
            <menu id="groupsplitmenu" itemSize="large">
              <button idMso="ObjectsUngroup" description="Un-group selected objects" screentip="Un-group selected objects"/>
              <button idMso="ObjectsRegroup" description="Combine and re-Group selected objects" screentip="Combine and re-Group selected objects"/>
            </menu>
          </splitButton>
          <splitButton id="Cropping" size="normal">
            <toggleButton idMso="PictureCrop" label="Crop Tools"/>
            <menu id="CropMenu" itemSize="large">
              <button idMso="PictureFitCrop" description="Resize picture to fit the placeholder proportionally"/>
              <menuSeparator id="croppingmenu2"/>
              <menu idMso="PictureCropAspectRatioMenu" description="Crop image to selected aspect ratio"/>
              <gallery idMso="PictureShapeGallery" description="Crop image to selected shape"/>
            </menu>
          </splitButton>
          <separator id="sep1"/>
          <button idMso="ZoomFitToWindow" size="large" label="Fit to Window"/>
          <separator id="sep2"/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  <separator id="sep3"/>
          <toggleButton idMso="SelectionPane" label="Selection Pane" size="large"/>
        </group>
        <group id="group3" label=" ">
          <button idMso="HeaderFooterInsert" size="large"/>
          <button idMso="PasteTextOnly" size="large" imageMso="Paste" label="Paste Unformatted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805</Words>
  <Application>Microsoft Office PowerPoint</Application>
  <PresentationFormat>Custom</PresentationFormat>
  <Paragraphs>123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Optus Voice Bold</vt:lpstr>
      <vt:lpstr>OAIC</vt:lpstr>
      <vt:lpstr>PowerPoint Presentation</vt:lpstr>
      <vt:lpstr>In today’s webinar:</vt:lpstr>
      <vt:lpstr>About the OAIC </vt:lpstr>
      <vt:lpstr>About the OAIC</vt:lpstr>
      <vt:lpstr>The legal framework</vt:lpstr>
      <vt:lpstr>Privacy assessments (audits)</vt:lpstr>
      <vt:lpstr>The RTO survey assessment</vt:lpstr>
      <vt:lpstr>Scope</vt:lpstr>
      <vt:lpstr>Methodology</vt:lpstr>
      <vt:lpstr>PowerPoint Presentation</vt:lpstr>
      <vt:lpstr>Navitas - participating in the privacy assessment</vt:lpstr>
      <vt:lpstr>Navitas Limited – the Audit landscape</vt:lpstr>
      <vt:lpstr>Navitas Limited – the Audit process</vt:lpstr>
      <vt:lpstr>Navitas Limited – key imperatives</vt:lpstr>
      <vt:lpstr>Assessment results</vt:lpstr>
      <vt:lpstr>Positive findings</vt:lpstr>
      <vt:lpstr>Areas for improvement</vt:lpstr>
      <vt:lpstr>Areas for improvement</vt:lpstr>
      <vt:lpstr>Navitas – Lessons learned</vt:lpstr>
      <vt:lpstr>Navitas Limited – What did the Audit change?</vt:lpstr>
      <vt:lpstr>Navitas Limited – What’s happening now?</vt:lpstr>
      <vt:lpstr>Navitas Limited – What’s happening now? </vt:lpstr>
      <vt:lpstr>Tips for good privacy practice </vt:lpstr>
      <vt:lpstr>Privacy governance</vt:lpstr>
      <vt:lpstr>Privacy governance</vt:lpstr>
      <vt:lpstr>Privacy training</vt:lpstr>
      <vt:lpstr>Data breach response</vt:lpstr>
      <vt:lpstr>Personal information security</vt:lpstr>
      <vt:lpstr>Q and A</vt:lpstr>
      <vt:lpstr>PowerPoint Presentation</vt:lpstr>
    </vt:vector>
  </TitlesOfParts>
  <Company>Office of the Australian Information Commissioner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Watson</dc:creator>
  <cp:lastModifiedBy>Brett Watson</cp:lastModifiedBy>
  <cp:revision>44</cp:revision>
  <cp:lastPrinted>2018-07-27T05:00:17Z</cp:lastPrinted>
  <dcterms:created xsi:type="dcterms:W3CDTF">2018-06-20T04:51:16Z</dcterms:created>
  <dcterms:modified xsi:type="dcterms:W3CDTF">2018-08-06T23:35:50Z</dcterms:modified>
  <cp:category>PowerPoint Template</cp:category>
</cp:coreProperties>
</file>